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</p:sldMasterIdLst>
  <p:notesMasterIdLst>
    <p:notesMasterId r:id="rId24"/>
  </p:notesMasterIdLst>
  <p:sldIdLst>
    <p:sldId id="312" r:id="rId5"/>
    <p:sldId id="334" r:id="rId6"/>
    <p:sldId id="336" r:id="rId7"/>
    <p:sldId id="342" r:id="rId8"/>
    <p:sldId id="341" r:id="rId9"/>
    <p:sldId id="313" r:id="rId10"/>
    <p:sldId id="323" r:id="rId11"/>
    <p:sldId id="338" r:id="rId12"/>
    <p:sldId id="326" r:id="rId13"/>
    <p:sldId id="337" r:id="rId14"/>
    <p:sldId id="327" r:id="rId15"/>
    <p:sldId id="328" r:id="rId16"/>
    <p:sldId id="329" r:id="rId17"/>
    <p:sldId id="324" r:id="rId18"/>
    <p:sldId id="331" r:id="rId19"/>
    <p:sldId id="340" r:id="rId20"/>
    <p:sldId id="332" r:id="rId21"/>
    <p:sldId id="339" r:id="rId22"/>
    <p:sldId id="310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269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95F085-A1C3-4C87-BB08-98D390602FB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61871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389845-ED70-4467-9531-8A181E865481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128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061348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996749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562249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812498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115625"/>
      </p:ext>
    </p:extLst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03334270"/>
      </p:ext>
    </p:extLst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279118"/>
      </p:ext>
    </p:extLst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361059"/>
      </p:ext>
    </p:extLst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144699"/>
      </p:ext>
    </p:extLst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6902356"/>
      </p:ext>
    </p:extLst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47546096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387054"/>
      </p:ext>
    </p:extLst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83874942"/>
      </p:ext>
    </p:extLst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46409"/>
      </p:ext>
    </p:extLst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253552"/>
      </p:ext>
    </p:extLst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006310"/>
      </p:ext>
    </p:extLst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316574"/>
      </p:ext>
    </p:extLst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34698519"/>
      </p:ext>
    </p:extLst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29058"/>
      </p:ext>
    </p:extLst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305543"/>
      </p:ext>
    </p:extLst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142960"/>
      </p:ext>
    </p:extLst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8801678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64368707"/>
      </p:ext>
    </p:extLst>
  </p:cSld>
  <p:clrMapOvr>
    <a:masterClrMapping/>
  </p:clrMapOvr>
  <p:transition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9483054"/>
      </p:ext>
    </p:extLst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24627168"/>
      </p:ext>
    </p:extLst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785737"/>
      </p:ext>
    </p:extLst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126107"/>
      </p:ext>
    </p:extLst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4882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9640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249904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2695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2602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638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893402"/>
      </p:ext>
    </p:extLst>
  </p:cSld>
  <p:clrMapOvr>
    <a:masterClrMapping/>
  </p:clrMapOvr>
  <p:transition>
    <p:random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04351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806938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241753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3408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6657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剪贴画占位符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18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674271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303776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721225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32648832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69332401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gi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AD2F8"/>
            </a:gs>
            <a:gs pos="100000">
              <a:srgbClr val="9AD2F8">
                <a:gamma/>
                <a:tint val="23922"/>
                <a:invGamma/>
              </a:srgbClr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 descr="返回2"/>
          <p:cNvPicPr>
            <a:picLocks noChangeAspect="1" noChangeArrowheads="1" noCrop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25" y="6508750"/>
            <a:ext cx="2482850" cy="31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483" name="Picture 3" descr="1"/>
          <p:cNvPicPr>
            <a:picLocks noChangeAspect="1" noChangeArrowheads="1" noCrop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75" y="128588"/>
            <a:ext cx="4930775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AD2F8"/>
            </a:gs>
            <a:gs pos="100000">
              <a:srgbClr val="9AD2F8">
                <a:gamma/>
                <a:tint val="23922"/>
                <a:invGamma/>
              </a:srgbClr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 descr="返回2"/>
          <p:cNvPicPr>
            <a:picLocks noChangeAspect="1" noChangeArrowheads="1" noCrop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25" y="6508750"/>
            <a:ext cx="2482850" cy="31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507" name="Picture 3" descr="1"/>
          <p:cNvPicPr>
            <a:picLocks noChangeAspect="1" noChangeArrowheads="1" noCrop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75" y="128588"/>
            <a:ext cx="4930775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AD2F8"/>
            </a:gs>
            <a:gs pos="100000">
              <a:srgbClr val="9AD2F8">
                <a:gamma/>
                <a:tint val="23922"/>
                <a:invGamma/>
              </a:srgbClr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AD2F8"/>
            </a:gs>
            <a:gs pos="100000">
              <a:srgbClr val="9AD2F8">
                <a:gamma/>
                <a:tint val="23922"/>
                <a:invGamma/>
              </a:srgbClr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 descr="中国教育出版网标志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120650"/>
            <a:ext cx="2030412" cy="79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6284913" y="6232525"/>
            <a:ext cx="2555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7D7DFF"/>
                </a:solidFill>
                <a:latin typeface="Arial Black" pitchFamily="34" charset="0"/>
              </a:rPr>
              <a:t>www.zzstep.com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gi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../../&#30446;&#24405;.ppt" TargetMode="Externa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AutoShape 5"/>
          <p:cNvSpPr>
            <a:spLocks noChangeArrowheads="1"/>
          </p:cNvSpPr>
          <p:nvPr/>
        </p:nvSpPr>
        <p:spPr bwMode="gray">
          <a:xfrm>
            <a:off x="709613" y="2505075"/>
            <a:ext cx="7777162" cy="2447925"/>
          </a:xfrm>
          <a:prstGeom prst="ribbon">
            <a:avLst>
              <a:gd name="adj1" fmla="val 12500"/>
              <a:gd name="adj2" fmla="val 61611"/>
            </a:avLst>
          </a:prstGeom>
          <a:gradFill rotWithShape="1">
            <a:gsLst>
              <a:gs pos="0">
                <a:srgbClr val="90F4DA"/>
              </a:gs>
              <a:gs pos="50000">
                <a:srgbClr val="90F4DA">
                  <a:gamma/>
                  <a:tint val="0"/>
                  <a:invGamma/>
                </a:srgbClr>
              </a:gs>
              <a:gs pos="100000">
                <a:srgbClr val="90F4DA"/>
              </a:gs>
            </a:gsLst>
            <a:lin ang="5400000" scaled="1"/>
          </a:gradFill>
          <a:ln w="25400">
            <a:solidFill>
              <a:srgbClr val="8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sy="5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2386013" y="3038475"/>
            <a:ext cx="44196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Unit   4</a:t>
            </a:r>
            <a:endParaRPr lang="en-US" altLang="zh-CN" sz="320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Don’t  eat  in  class.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algn="ctr"/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</a:rPr>
              <a:t>Section B</a:t>
            </a:r>
            <a:endParaRPr lang="en-US" altLang="zh-CN" sz="32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639763" y="958850"/>
            <a:ext cx="7807325" cy="4918075"/>
          </a:xfrm>
          <a:prstGeom prst="rect">
            <a:avLst/>
          </a:prstGeom>
          <a:gradFill rotWithShape="1">
            <a:gsLst>
              <a:gs pos="0">
                <a:srgbClr val="CCFF99">
                  <a:alpha val="50000"/>
                </a:srgbClr>
              </a:gs>
              <a:gs pos="50000">
                <a:schemeClr val="bg1"/>
              </a:gs>
              <a:gs pos="100000">
                <a:srgbClr val="CCFF99">
                  <a:alpha val="5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cap="rnd">
                <a:solidFill>
                  <a:srgbClr val="FF0000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zh-CN" sz="24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39267" name="Picture 3" descr="e45a5afda8d0afc2358e5eabcd17243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32" r="73457" b="43625"/>
          <a:stretch>
            <a:fillRect/>
          </a:stretch>
        </p:blipFill>
        <p:spPr bwMode="auto">
          <a:xfrm>
            <a:off x="1763713" y="981075"/>
            <a:ext cx="1727200" cy="172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268" name="Picture 4" descr="e45a5afda8d0afc2358e5eabcd17243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20" r="74806" b="67595"/>
          <a:stretch>
            <a:fillRect/>
          </a:stretch>
        </p:blipFill>
        <p:spPr bwMode="auto">
          <a:xfrm>
            <a:off x="6804025" y="3860800"/>
            <a:ext cx="1727200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9269" name="Group 5"/>
          <p:cNvGrpSpPr>
            <a:grpSpLocks/>
          </p:cNvGrpSpPr>
          <p:nvPr/>
        </p:nvGrpSpPr>
        <p:grpSpPr bwMode="auto">
          <a:xfrm>
            <a:off x="684213" y="2062163"/>
            <a:ext cx="7775575" cy="2159000"/>
            <a:chOff x="930" y="73"/>
            <a:chExt cx="3444" cy="810"/>
          </a:xfrm>
        </p:grpSpPr>
        <p:sp>
          <p:nvSpPr>
            <p:cNvPr id="139270" name="Oval 6"/>
            <p:cNvSpPr>
              <a:spLocks noChangeArrowheads="1"/>
            </p:cNvSpPr>
            <p:nvPr/>
          </p:nvSpPr>
          <p:spPr bwMode="auto">
            <a:xfrm>
              <a:off x="1565" y="164"/>
              <a:ext cx="2809" cy="716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39271" name="Picture 7" descr="135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73"/>
              <a:ext cx="861" cy="8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9272" name="Rectangle 8"/>
          <p:cNvSpPr>
            <a:spLocks noChangeArrowheads="1"/>
          </p:cNvSpPr>
          <p:nvPr/>
        </p:nvSpPr>
        <p:spPr bwMode="auto">
          <a:xfrm>
            <a:off x="3059113" y="2636838"/>
            <a:ext cx="4545012" cy="10064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zh-CN" altLang="en-US" sz="6000" b="1">
                <a:solidFill>
                  <a:srgbClr val="FF0000"/>
                </a:solidFill>
                <a:latin typeface="Times New Roman" pitchFamily="18" charset="0"/>
              </a:rPr>
              <a:t>课堂小测验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47" name="Text Box 19"/>
          <p:cNvSpPr txBox="1">
            <a:spLocks noChangeArrowheads="1"/>
          </p:cNvSpPr>
          <p:nvPr/>
        </p:nvSpPr>
        <p:spPr bwMode="auto">
          <a:xfrm>
            <a:off x="544513" y="674688"/>
            <a:ext cx="8001000" cy="5638800"/>
          </a:xfrm>
          <a:prstGeom prst="rect">
            <a:avLst/>
          </a:prstGeom>
          <a:gradFill rotWithShape="1">
            <a:gsLst>
              <a:gs pos="0">
                <a:srgbClr val="FF33CC">
                  <a:alpha val="32001"/>
                </a:srgbClr>
              </a:gs>
              <a:gs pos="50000">
                <a:schemeClr val="bg1"/>
              </a:gs>
              <a:gs pos="100000">
                <a:srgbClr val="FF33CC">
                  <a:alpha val="32001"/>
                </a:srgb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cap="rnd">
                <a:solidFill>
                  <a:srgbClr val="00FF00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    </a:t>
            </a:r>
          </a:p>
        </p:txBody>
      </p:sp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609600" y="661988"/>
            <a:ext cx="7772400" cy="566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</a:rPr>
              <a:t>选词填空：用所给词的适当形式填空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rule, practice, join, after, lucky, for, on, read, by, early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Emily has so many _____. She has to do her homework ______ school. She can’t go out ______  school night. She has to wash the dishes after dinner, then she can watch TV _____ half an hour. She likes _______.  She usually reads at night. She has to be in bed  _____  ten o’clock because she has to get up  _____  the next morning. She ____ a music club. She has to ________ her guitar every day. She doesn’t think she’s ______. </a:t>
            </a: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3389313" y="1981200"/>
            <a:ext cx="1944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rules</a:t>
            </a:r>
          </a:p>
        </p:txBody>
      </p:sp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790575" y="2514600"/>
            <a:ext cx="1800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after</a:t>
            </a: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1263650" y="3603625"/>
            <a:ext cx="111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for</a:t>
            </a:r>
          </a:p>
        </p:txBody>
      </p:sp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5257800" y="3581400"/>
            <a:ext cx="187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reading</a:t>
            </a: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5807075" y="4114800"/>
            <a:ext cx="1584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by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4241800" y="4702175"/>
            <a:ext cx="215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early</a:t>
            </a:r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619125" y="5224463"/>
            <a:ext cx="2051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joins</a:t>
            </a:r>
          </a:p>
        </p:txBody>
      </p:sp>
      <p:sp>
        <p:nvSpPr>
          <p:cNvPr id="124939" name="Text Box 11"/>
          <p:cNvSpPr txBox="1">
            <a:spLocks noChangeArrowheads="1"/>
          </p:cNvSpPr>
          <p:nvPr/>
        </p:nvSpPr>
        <p:spPr bwMode="auto">
          <a:xfrm>
            <a:off x="4730750" y="5214938"/>
            <a:ext cx="23764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practice</a:t>
            </a:r>
          </a:p>
        </p:txBody>
      </p:sp>
      <p:sp>
        <p:nvSpPr>
          <p:cNvPr id="124940" name="Text Box 12"/>
          <p:cNvSpPr txBox="1">
            <a:spLocks noChangeArrowheads="1"/>
          </p:cNvSpPr>
          <p:nvPr/>
        </p:nvSpPr>
        <p:spPr bwMode="auto">
          <a:xfrm>
            <a:off x="4362450" y="5791200"/>
            <a:ext cx="2266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lucky</a:t>
            </a:r>
          </a:p>
        </p:txBody>
      </p:sp>
      <p:sp>
        <p:nvSpPr>
          <p:cNvPr id="124941" name="Text Box 13"/>
          <p:cNvSpPr txBox="1">
            <a:spLocks noChangeArrowheads="1"/>
          </p:cNvSpPr>
          <p:nvPr/>
        </p:nvSpPr>
        <p:spPr bwMode="auto">
          <a:xfrm>
            <a:off x="5053013" y="2514600"/>
            <a:ext cx="10429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24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24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24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24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24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24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124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124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124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2" grpId="0" autoUpdateAnimBg="0"/>
      <p:bldP spid="124933" grpId="0" autoUpdateAnimBg="0"/>
      <p:bldP spid="124934" grpId="0" autoUpdateAnimBg="0"/>
      <p:bldP spid="124935" grpId="0" autoUpdateAnimBg="0"/>
      <p:bldP spid="124936" grpId="0" autoUpdateAnimBg="0"/>
      <p:bldP spid="124937" grpId="0" autoUpdateAnimBg="0"/>
      <p:bldP spid="124938" grpId="0" autoUpdateAnimBg="0"/>
      <p:bldP spid="124939" grpId="0" autoUpdateAnimBg="0"/>
      <p:bldP spid="124940" grpId="0" autoUpdateAnimBg="0"/>
      <p:bldP spid="12494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66" name="Rectangle 14"/>
          <p:cNvSpPr>
            <a:spLocks noChangeArrowheads="1"/>
          </p:cNvSpPr>
          <p:nvPr/>
        </p:nvSpPr>
        <p:spPr bwMode="auto">
          <a:xfrm>
            <a:off x="533400" y="609600"/>
            <a:ext cx="8001000" cy="5715000"/>
          </a:xfrm>
          <a:prstGeom prst="rect">
            <a:avLst/>
          </a:prstGeom>
          <a:gradFill rotWithShape="1">
            <a:gsLst>
              <a:gs pos="0">
                <a:srgbClr val="CCFFFF">
                  <a:alpha val="78999"/>
                </a:srgbClr>
              </a:gs>
              <a:gs pos="50000">
                <a:srgbClr val="CCFFFF">
                  <a:gamma/>
                  <a:tint val="12549"/>
                  <a:invGamma/>
                </a:srgbClr>
              </a:gs>
              <a:gs pos="100000">
                <a:srgbClr val="CCFFFF">
                  <a:alpha val="78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 algn="ctr">
                <a:solidFill>
                  <a:srgbClr val="CCFFCC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lnSpc>
                <a:spcPct val="140000"/>
              </a:lnSpc>
              <a:spcBef>
                <a:spcPct val="50000"/>
              </a:spcBef>
            </a:pPr>
            <a:endParaRPr lang="zh-CN" altLang="zh-CN" sz="22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25965" name="Picture 13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7704138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4" name="Rectangle 2"/>
          <p:cNvSpPr>
            <a:spLocks noChangeArrowheads="1"/>
          </p:cNvSpPr>
          <p:nvPr/>
        </p:nvSpPr>
        <p:spPr bwMode="auto">
          <a:xfrm>
            <a:off x="1524000" y="869950"/>
            <a:ext cx="830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</a:rPr>
              <a:t>Do you know the rules for the school library?</a:t>
            </a:r>
          </a:p>
        </p:txBody>
      </p:sp>
      <p:pic>
        <p:nvPicPr>
          <p:cNvPr id="125955" name="Picture 3" descr="图片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43050"/>
            <a:ext cx="1828800" cy="186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6" name="Picture 4" descr="图片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558925"/>
            <a:ext cx="2133600" cy="183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7" name="Picture 5" descr="图片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654175"/>
            <a:ext cx="1828800" cy="164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8" name="Picture 6" descr="图片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076700"/>
            <a:ext cx="1874838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959" name="Picture 7" descr="图片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71938"/>
            <a:ext cx="1981200" cy="16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960" name="Rectangle 8"/>
          <p:cNvSpPr>
            <a:spLocks noChangeArrowheads="1"/>
          </p:cNvSpPr>
          <p:nvPr/>
        </p:nvSpPr>
        <p:spPr bwMode="auto">
          <a:xfrm>
            <a:off x="3419475" y="3429000"/>
            <a:ext cx="38195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No school bags!</a:t>
            </a:r>
          </a:p>
        </p:txBody>
      </p:sp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838200" y="3429000"/>
            <a:ext cx="2362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No talking!</a:t>
            </a:r>
          </a:p>
        </p:txBody>
      </p:sp>
      <p:sp>
        <p:nvSpPr>
          <p:cNvPr id="125962" name="Rectangle 10"/>
          <p:cNvSpPr>
            <a:spLocks noChangeArrowheads="1"/>
          </p:cNvSpPr>
          <p:nvPr/>
        </p:nvSpPr>
        <p:spPr bwMode="auto">
          <a:xfrm>
            <a:off x="1384300" y="5791200"/>
            <a:ext cx="39592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No wet umbrellas!</a:t>
            </a:r>
          </a:p>
        </p:txBody>
      </p:sp>
      <p:sp>
        <p:nvSpPr>
          <p:cNvPr id="125963" name="Rectangle 11"/>
          <p:cNvSpPr>
            <a:spLocks noChangeArrowheads="1"/>
          </p:cNvSpPr>
          <p:nvPr/>
        </p:nvSpPr>
        <p:spPr bwMode="auto">
          <a:xfrm>
            <a:off x="4889500" y="5715000"/>
            <a:ext cx="37973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No listening to music!</a:t>
            </a:r>
          </a:p>
        </p:txBody>
      </p:sp>
      <p:sp>
        <p:nvSpPr>
          <p:cNvPr id="125964" name="Rectangle 12"/>
          <p:cNvSpPr>
            <a:spLocks noChangeArrowheads="1"/>
          </p:cNvSpPr>
          <p:nvPr/>
        </p:nvSpPr>
        <p:spPr bwMode="auto">
          <a:xfrm>
            <a:off x="6858000" y="3429000"/>
            <a:ext cx="1981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No food!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5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5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5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5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build="p" autoUpdateAnimBg="0"/>
      <p:bldP spid="125960" grpId="0" autoUpdateAnimBg="0"/>
      <p:bldP spid="125961" grpId="0" autoUpdateAnimBg="0"/>
      <p:bldP spid="125962" grpId="0" autoUpdateAnimBg="0"/>
      <p:bldP spid="125963" grpId="0" autoUpdateAnimBg="0"/>
      <p:bldP spid="12596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2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65163"/>
            <a:ext cx="7924800" cy="573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9027" name="Text Box 3"/>
          <p:cNvSpPr txBox="1">
            <a:spLocks noChangeArrowheads="1"/>
          </p:cNvSpPr>
          <p:nvPr/>
        </p:nvSpPr>
        <p:spPr bwMode="auto">
          <a:xfrm>
            <a:off x="6400800" y="3657600"/>
            <a:ext cx="1792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000" b="1">
                <a:solidFill>
                  <a:srgbClr val="0000FF"/>
                </a:solidFill>
                <a:latin typeface="Times New Roman" pitchFamily="18" charset="0"/>
              </a:rPr>
              <a:t>No school bags</a:t>
            </a:r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6477000" y="4251325"/>
            <a:ext cx="1038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000" b="1">
                <a:solidFill>
                  <a:srgbClr val="0000FF"/>
                </a:solidFill>
                <a:latin typeface="Times New Roman" pitchFamily="18" charset="0"/>
              </a:rPr>
              <a:t>No food</a:t>
            </a: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6324600" y="4937125"/>
            <a:ext cx="20875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000" b="1">
                <a:solidFill>
                  <a:srgbClr val="0000FF"/>
                </a:solidFill>
                <a:latin typeface="Times New Roman" pitchFamily="18" charset="0"/>
              </a:rPr>
              <a:t>No wet umbrellas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6248400" y="5622925"/>
            <a:ext cx="2444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000" b="1">
                <a:solidFill>
                  <a:srgbClr val="0000FF"/>
                </a:solidFill>
                <a:latin typeface="Times New Roman" pitchFamily="18" charset="0"/>
              </a:rPr>
              <a:t>No listening to music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9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autoUpdateAnimBg="0"/>
      <p:bldP spid="129028" grpId="0" autoUpdateAnimBg="0"/>
      <p:bldP spid="129029" grpId="0" autoUpdateAnimBg="0"/>
      <p:bldP spid="12903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7" name="Text Box 11"/>
          <p:cNvSpPr txBox="1">
            <a:spLocks noChangeArrowheads="1"/>
          </p:cNvSpPr>
          <p:nvPr/>
        </p:nvSpPr>
        <p:spPr bwMode="auto">
          <a:xfrm flipV="1">
            <a:off x="533400" y="533400"/>
            <a:ext cx="8001000" cy="5867400"/>
          </a:xfrm>
          <a:prstGeom prst="rect">
            <a:avLst/>
          </a:prstGeom>
          <a:gradFill rotWithShape="1">
            <a:gsLst>
              <a:gs pos="0">
                <a:srgbClr val="CCFF99">
                  <a:alpha val="56000"/>
                </a:srgbClr>
              </a:gs>
              <a:gs pos="50000">
                <a:schemeClr val="bg1"/>
              </a:gs>
              <a:gs pos="100000">
                <a:srgbClr val="CCFF99">
                  <a:alpha val="56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cap="rnd">
                <a:solidFill>
                  <a:srgbClr val="FF0000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folHlink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rot="10800000"/>
          <a:lstStyle/>
          <a:p>
            <a:pPr>
              <a:lnSpc>
                <a:spcPct val="150000"/>
              </a:lnSpc>
            </a:pPr>
            <a:endParaRPr lang="zh-CN" altLang="zh-CN" sz="2400" b="1">
              <a:latin typeface="宋体" pitchFamily="2" charset="-122"/>
            </a:endParaRPr>
          </a:p>
        </p:txBody>
      </p:sp>
      <p:sp>
        <p:nvSpPr>
          <p:cNvPr id="12185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429000" y="685800"/>
            <a:ext cx="5105400" cy="53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zh-CN" sz="2400" b="1">
                <a:latin typeface="Times New Roman" pitchFamily="18" charset="0"/>
              </a:rPr>
              <a:t>List the rules of the Jones family.</a:t>
            </a:r>
          </a:p>
        </p:txBody>
      </p:sp>
      <p:sp>
        <p:nvSpPr>
          <p:cNvPr id="121859" name="Rectangle 3"/>
          <p:cNvSpPr>
            <a:spLocks noChangeArrowheads="1"/>
          </p:cNvSpPr>
          <p:nvPr>
            <p:ph type="body" sz="half" idx="1"/>
          </p:nvPr>
        </p:nvSpPr>
        <p:spPr bwMode="auto">
          <a:xfrm>
            <a:off x="838200" y="1752600"/>
            <a:ext cx="4038600" cy="4419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 altLang="zh-CN" sz="2000" b="1">
                <a:latin typeface="Times New Roman" pitchFamily="18" charset="0"/>
              </a:rPr>
              <a:t>FAMILY  RULES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latin typeface="Times New Roman" pitchFamily="18" charset="0"/>
              </a:rPr>
              <a:t>1.</a:t>
            </a:r>
            <a:r>
              <a:rPr lang="en-US" altLang="zh-CN" sz="2000" b="1" u="sng">
                <a:latin typeface="Times New Roman" pitchFamily="18" charset="0"/>
              </a:rPr>
              <a:t>Don’t talk loudly.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latin typeface="Times New Roman" pitchFamily="18" charset="0"/>
              </a:rPr>
              <a:t>2.______________________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latin typeface="Times New Roman" pitchFamily="18" charset="0"/>
              </a:rPr>
              <a:t>   _____________________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latin typeface="Times New Roman" pitchFamily="18" charset="0"/>
              </a:rPr>
              <a:t>3._____________________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latin typeface="Times New Roman" pitchFamily="18" charset="0"/>
              </a:rPr>
              <a:t>   _____________________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latin typeface="Times New Roman" pitchFamily="18" charset="0"/>
              </a:rPr>
              <a:t>4._____________________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latin typeface="Times New Roman" pitchFamily="18" charset="0"/>
              </a:rPr>
              <a:t>   _____________________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latin typeface="Times New Roman" pitchFamily="18" charset="0"/>
              </a:rPr>
              <a:t>5._____________________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latin typeface="Times New Roman" pitchFamily="18" charset="0"/>
              </a:rPr>
              <a:t>   _____________________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latin typeface="Times New Roman" pitchFamily="18" charset="0"/>
              </a:rPr>
              <a:t>6._____________________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b="1">
                <a:latin typeface="Times New Roman" pitchFamily="18" charset="0"/>
              </a:rPr>
              <a:t>   _____________________</a:t>
            </a:r>
          </a:p>
        </p:txBody>
      </p:sp>
      <p:pic>
        <p:nvPicPr>
          <p:cNvPr id="121860" name="Picture 4" descr="P5302150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95400"/>
            <a:ext cx="2782888" cy="495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1066800" y="2362200"/>
            <a:ext cx="2971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000" b="1">
                <a:solidFill>
                  <a:srgbClr val="800000"/>
                </a:solidFill>
                <a:latin typeface="Times New Roman" pitchFamily="18" charset="0"/>
              </a:rPr>
              <a:t>Don’t watch TV late at night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1066800" y="3048000"/>
            <a:ext cx="41100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000" b="1">
                <a:solidFill>
                  <a:srgbClr val="0000FF"/>
                </a:solidFill>
                <a:latin typeface="Times New Roman" pitchFamily="18" charset="0"/>
              </a:rPr>
              <a:t>Turn off the lights when                you leave the room.</a:t>
            </a:r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1066800" y="3733800"/>
            <a:ext cx="2222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000" b="1">
                <a:solidFill>
                  <a:srgbClr val="800000"/>
                </a:solidFill>
                <a:latin typeface="Times New Roman" pitchFamily="18" charset="0"/>
              </a:rPr>
              <a:t>Don’t waste water.</a:t>
            </a:r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>
            <a:off x="1066800" y="4419600"/>
            <a:ext cx="2325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000" b="1">
                <a:solidFill>
                  <a:srgbClr val="0000FF"/>
                </a:solidFill>
                <a:latin typeface="Times New Roman" pitchFamily="18" charset="0"/>
              </a:rPr>
              <a:t>Don’t sleep too late.</a:t>
            </a:r>
          </a:p>
        </p:txBody>
      </p:sp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1066800" y="5029200"/>
            <a:ext cx="3810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000" b="1">
                <a:solidFill>
                  <a:srgbClr val="800000"/>
                </a:solidFill>
                <a:latin typeface="Times New Roman" pitchFamily="18" charset="0"/>
              </a:rPr>
              <a:t>Don’t eat and read at the       same time.</a:t>
            </a:r>
          </a:p>
        </p:txBody>
      </p:sp>
      <p:pic>
        <p:nvPicPr>
          <p:cNvPr id="121866" name="Picture 10" descr="93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3276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21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1" grpId="0" autoUpdateAnimBg="0"/>
      <p:bldP spid="121862" grpId="0" autoUpdateAnimBg="0"/>
      <p:bldP spid="121863" grpId="0" autoUpdateAnimBg="0"/>
      <p:bldP spid="121864" grpId="0" autoUpdateAnimBg="0"/>
      <p:bldP spid="12186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87" name="Text Box 15"/>
          <p:cNvSpPr txBox="1">
            <a:spLocks noChangeArrowheads="1"/>
          </p:cNvSpPr>
          <p:nvPr/>
        </p:nvSpPr>
        <p:spPr bwMode="auto">
          <a:xfrm flipV="1">
            <a:off x="533400" y="609600"/>
            <a:ext cx="8001000" cy="5715000"/>
          </a:xfrm>
          <a:prstGeom prst="rect">
            <a:avLst/>
          </a:prstGeom>
          <a:gradFill rotWithShape="1">
            <a:gsLst>
              <a:gs pos="0">
                <a:srgbClr val="CCFF66">
                  <a:alpha val="44000"/>
                </a:srgbClr>
              </a:gs>
              <a:gs pos="50000">
                <a:schemeClr val="bg1"/>
              </a:gs>
              <a:gs pos="100000">
                <a:srgbClr val="CCFF66">
                  <a:alpha val="44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rnd">
                <a:solidFill>
                  <a:srgbClr val="FFCC00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/>
          <a:lstStyle/>
          <a:p>
            <a:pPr>
              <a:lnSpc>
                <a:spcPct val="150000"/>
              </a:lnSpc>
            </a:pPr>
            <a:endParaRPr lang="zh-CN" altLang="zh-CN" sz="24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685800" y="1371600"/>
            <a:ext cx="7772400" cy="49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句型转换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1.She wears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sunglasses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.(</a:t>
            </a:r>
            <a:r>
              <a:rPr lang="zh-CN" altLang="en-US" sz="2400" b="1">
                <a:solidFill>
                  <a:srgbClr val="0000FF"/>
                </a:solidFill>
                <a:latin typeface="Times New Roman" pitchFamily="18" charset="0"/>
              </a:rPr>
              <a:t>对划线部分提问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)</a:t>
            </a:r>
            <a:endParaRPr lang="en-US" altLang="zh-CN" sz="2400" b="1" u="sng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does she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?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2.I went to Shanghai with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my family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.(</a:t>
            </a:r>
            <a:r>
              <a:rPr lang="zh-CN" altLang="en-US" sz="2400" b="1">
                <a:solidFill>
                  <a:srgbClr val="0000FF"/>
                </a:solidFill>
                <a:latin typeface="Times New Roman" pitchFamily="18" charset="0"/>
              </a:rPr>
              <a:t>对划线部分提问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)</a:t>
            </a:r>
            <a:endParaRPr lang="en-US" altLang="zh-CN" sz="2400" b="1" u="sng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you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to Shanghai with?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3.The sun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is shining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.(</a:t>
            </a:r>
            <a:r>
              <a:rPr lang="zh-CN" altLang="en-US" sz="2400" b="1">
                <a:solidFill>
                  <a:srgbClr val="0000FF"/>
                </a:solidFill>
                <a:latin typeface="Times New Roman" pitchFamily="18" charset="0"/>
              </a:rPr>
              <a:t>对划线部分提问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)</a:t>
            </a:r>
            <a:endParaRPr lang="en-US" altLang="zh-CN" sz="2400" b="1" u="sng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the weather?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4.Listen to music in hallways.(</a:t>
            </a:r>
            <a:r>
              <a:rPr lang="zh-CN" altLang="en-US" sz="2400" b="1">
                <a:solidFill>
                  <a:srgbClr val="0000FF"/>
                </a:solidFill>
                <a:latin typeface="Times New Roman" pitchFamily="18" charset="0"/>
              </a:rPr>
              <a:t>改为否定句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)</a:t>
            </a:r>
            <a:endParaRPr lang="en-US" altLang="zh-CN" sz="2400" b="1" u="sng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listen to music in hallways.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5.At school, we must clean the classroom.(</a:t>
            </a:r>
            <a:r>
              <a:rPr lang="zh-CN" altLang="en-US" sz="2400" b="1">
                <a:solidFill>
                  <a:srgbClr val="0000FF"/>
                </a:solidFill>
                <a:latin typeface="Times New Roman" pitchFamily="18" charset="0"/>
              </a:rPr>
              <a:t>改为同义句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At school, we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clean the classroom.</a:t>
            </a:r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609600" y="2341563"/>
            <a:ext cx="1835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What </a:t>
            </a: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2590800" y="2362200"/>
            <a:ext cx="2016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wear</a:t>
            </a:r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703263" y="3200400"/>
            <a:ext cx="2268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Who did</a:t>
            </a:r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2743200" y="3178175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go</a:t>
            </a:r>
          </a:p>
        </p:txBody>
      </p:sp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717550" y="4114800"/>
            <a:ext cx="1873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How    is</a:t>
            </a:r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750888" y="5029200"/>
            <a:ext cx="1763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Don’t</a:t>
            </a:r>
          </a:p>
        </p:txBody>
      </p:sp>
      <p:sp>
        <p:nvSpPr>
          <p:cNvPr id="131081" name="Text Box 9"/>
          <p:cNvSpPr txBox="1">
            <a:spLocks noChangeArrowheads="1"/>
          </p:cNvSpPr>
          <p:nvPr/>
        </p:nvSpPr>
        <p:spPr bwMode="auto">
          <a:xfrm>
            <a:off x="2552700" y="5867400"/>
            <a:ext cx="1943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have to</a:t>
            </a:r>
          </a:p>
        </p:txBody>
      </p:sp>
      <p:grpSp>
        <p:nvGrpSpPr>
          <p:cNvPr id="131082" name="Group 10"/>
          <p:cNvGrpSpPr>
            <a:grpSpLocks/>
          </p:cNvGrpSpPr>
          <p:nvPr/>
        </p:nvGrpSpPr>
        <p:grpSpPr bwMode="auto">
          <a:xfrm>
            <a:off x="2362200" y="609600"/>
            <a:ext cx="4953000" cy="838200"/>
            <a:chOff x="192" y="192"/>
            <a:chExt cx="2235" cy="768"/>
          </a:xfrm>
        </p:grpSpPr>
        <p:grpSp>
          <p:nvGrpSpPr>
            <p:cNvPr id="131083" name="Group 11"/>
            <p:cNvGrpSpPr>
              <a:grpSpLocks/>
            </p:cNvGrpSpPr>
            <p:nvPr/>
          </p:nvGrpSpPr>
          <p:grpSpPr bwMode="auto">
            <a:xfrm>
              <a:off x="192" y="192"/>
              <a:ext cx="2235" cy="768"/>
              <a:chOff x="2400" y="-192"/>
              <a:chExt cx="1748" cy="1192"/>
            </a:xfrm>
          </p:grpSpPr>
          <p:pic>
            <p:nvPicPr>
              <p:cNvPr id="131084" name="Picture 15" descr="WMF001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7" y="-192"/>
                <a:ext cx="1631" cy="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1085" name="Picture 15" descr="WMF001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2400" y="-115"/>
                <a:ext cx="1631" cy="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1086" name="Text Box 14"/>
            <p:cNvSpPr txBox="1">
              <a:spLocks noChangeArrowheads="1"/>
            </p:cNvSpPr>
            <p:nvPr/>
          </p:nvSpPr>
          <p:spPr bwMode="auto">
            <a:xfrm>
              <a:off x="431" y="336"/>
              <a:ext cx="1777" cy="53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FFFF99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00FF">
                      <a:alpha val="36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CC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8000"/>
                  </a:solidFill>
                  <a:latin typeface="Times New Roman" pitchFamily="18" charset="0"/>
                  <a:ea typeface="华文中宋" pitchFamily="2" charset="-122"/>
                </a:rPr>
                <a:t>课堂检测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3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3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3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3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autoUpdateAnimBg="0"/>
      <p:bldP spid="131076" grpId="0" autoUpdateAnimBg="0"/>
      <p:bldP spid="131077" grpId="0" autoUpdateAnimBg="0"/>
      <p:bldP spid="131078" grpId="0" autoUpdateAnimBg="0"/>
      <p:bldP spid="131079" grpId="0" autoUpdateAnimBg="0"/>
      <p:bldP spid="131080" grpId="0" autoUpdateAnimBg="0"/>
      <p:bldP spid="13108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57" name="Rectangle 21"/>
          <p:cNvSpPr>
            <a:spLocks noChangeArrowheads="1"/>
          </p:cNvSpPr>
          <p:nvPr/>
        </p:nvSpPr>
        <p:spPr bwMode="auto">
          <a:xfrm>
            <a:off x="533400" y="609600"/>
            <a:ext cx="8001000" cy="5715000"/>
          </a:xfrm>
          <a:prstGeom prst="rect">
            <a:avLst/>
          </a:prstGeom>
          <a:gradFill rotWithShape="1">
            <a:gsLst>
              <a:gs pos="0">
                <a:srgbClr val="CCFFFF">
                  <a:alpha val="78999"/>
                </a:srgbClr>
              </a:gs>
              <a:gs pos="50000">
                <a:srgbClr val="CCFFFF">
                  <a:gamma/>
                  <a:tint val="12549"/>
                  <a:invGamma/>
                </a:srgbClr>
              </a:gs>
              <a:gs pos="100000">
                <a:srgbClr val="CCFFFF">
                  <a:alpha val="78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76200" algn="ctr">
                <a:solidFill>
                  <a:srgbClr val="CCFFCC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lnSpc>
                <a:spcPct val="140000"/>
              </a:lnSpc>
              <a:spcBef>
                <a:spcPct val="50000"/>
              </a:spcBef>
            </a:pPr>
            <a:endParaRPr lang="zh-CN" altLang="zh-CN" sz="22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2340" name="Rectangle 4"/>
          <p:cNvSpPr>
            <a:spLocks noChangeArrowheads="1"/>
          </p:cNvSpPr>
          <p:nvPr/>
        </p:nvSpPr>
        <p:spPr bwMode="auto">
          <a:xfrm>
            <a:off x="914400" y="1662113"/>
            <a:ext cx="4572000" cy="451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400">
                <a:latin typeface="Times New Roman" pitchFamily="18" charset="0"/>
              </a:rPr>
              <a:t>1. </a:t>
            </a:r>
            <a:r>
              <a:rPr lang="en-US" altLang="zh-CN" sz="2400" b="1">
                <a:latin typeface="Times New Roman" pitchFamily="18" charset="0"/>
              </a:rPr>
              <a:t> </a:t>
            </a:r>
            <a:r>
              <a:rPr lang="zh-CN" altLang="en-US" sz="2400" b="1">
                <a:latin typeface="Times New Roman" pitchFamily="18" charset="0"/>
              </a:rPr>
              <a:t>和某人打架</a:t>
            </a:r>
          </a:p>
          <a:p>
            <a:pPr>
              <a:lnSpc>
                <a:spcPct val="110000"/>
              </a:lnSpc>
            </a:pPr>
            <a:r>
              <a:rPr lang="en-US" altLang="zh-CN" sz="2400" b="1">
                <a:latin typeface="Times New Roman" pitchFamily="18" charset="0"/>
              </a:rPr>
              <a:t>2. </a:t>
            </a:r>
            <a:r>
              <a:rPr lang="zh-CN" altLang="en-US" sz="2400" b="1">
                <a:latin typeface="Times New Roman" pitchFamily="18" charset="0"/>
              </a:rPr>
              <a:t>在餐厅</a:t>
            </a:r>
          </a:p>
          <a:p>
            <a:pPr>
              <a:lnSpc>
                <a:spcPct val="110000"/>
              </a:lnSpc>
            </a:pPr>
            <a:r>
              <a:rPr lang="en-US" altLang="zh-CN" sz="2400" b="1">
                <a:latin typeface="Times New Roman" pitchFamily="18" charset="0"/>
              </a:rPr>
              <a:t>3. </a:t>
            </a:r>
            <a:r>
              <a:rPr lang="zh-CN" altLang="en-US" sz="2400" b="1">
                <a:latin typeface="Times New Roman" pitchFamily="18" charset="0"/>
              </a:rPr>
              <a:t>运动鞋</a:t>
            </a:r>
          </a:p>
          <a:p>
            <a:pPr>
              <a:lnSpc>
                <a:spcPct val="110000"/>
              </a:lnSpc>
            </a:pPr>
            <a:r>
              <a:rPr lang="en-US" altLang="zh-CN" sz="2400">
                <a:latin typeface="Times New Roman" pitchFamily="18" charset="0"/>
              </a:rPr>
              <a:t>4. </a:t>
            </a:r>
            <a:r>
              <a:rPr lang="zh-CN" altLang="en-US" sz="2400" b="1">
                <a:latin typeface="Times New Roman" pitchFamily="18" charset="0"/>
              </a:rPr>
              <a:t>少年宫</a:t>
            </a:r>
          </a:p>
          <a:p>
            <a:pPr>
              <a:lnSpc>
                <a:spcPct val="110000"/>
              </a:lnSpc>
            </a:pPr>
            <a:r>
              <a:rPr lang="en-US" altLang="zh-CN" sz="2400" b="1">
                <a:latin typeface="Times New Roman" pitchFamily="18" charset="0"/>
              </a:rPr>
              <a:t>5. </a:t>
            </a:r>
            <a:r>
              <a:rPr lang="zh-CN" altLang="en-US" sz="2400" b="1">
                <a:latin typeface="Times New Roman" pitchFamily="18" charset="0"/>
              </a:rPr>
              <a:t>不许说话</a:t>
            </a:r>
          </a:p>
          <a:p>
            <a:pPr>
              <a:lnSpc>
                <a:spcPct val="110000"/>
              </a:lnSpc>
            </a:pPr>
            <a:r>
              <a:rPr lang="en-US" altLang="zh-CN" sz="2400" b="1">
                <a:latin typeface="Times New Roman" pitchFamily="18" charset="0"/>
              </a:rPr>
              <a:t>6. </a:t>
            </a:r>
            <a:r>
              <a:rPr lang="zh-CN" altLang="en-US" sz="2400" b="1">
                <a:latin typeface="Times New Roman" pitchFamily="18" charset="0"/>
              </a:rPr>
              <a:t>在教室里或走廊里听音乐</a:t>
            </a:r>
          </a:p>
          <a:p>
            <a:pPr>
              <a:lnSpc>
                <a:spcPct val="110000"/>
              </a:lnSpc>
            </a:pPr>
            <a:endParaRPr lang="zh-CN" altLang="en-US" sz="2400">
              <a:latin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altLang="zh-CN" sz="2400">
                <a:latin typeface="Times New Roman" pitchFamily="18" charset="0"/>
              </a:rPr>
              <a:t>7</a:t>
            </a:r>
            <a:r>
              <a:rPr lang="en-US" altLang="zh-CN" sz="2400" b="1">
                <a:latin typeface="Times New Roman" pitchFamily="18" charset="0"/>
              </a:rPr>
              <a:t>. </a:t>
            </a:r>
            <a:r>
              <a:rPr lang="zh-CN" altLang="en-US" sz="2400" b="1">
                <a:latin typeface="Times New Roman" pitchFamily="18" charset="0"/>
              </a:rPr>
              <a:t>在教室里吃东西</a:t>
            </a:r>
          </a:p>
          <a:p>
            <a:pPr>
              <a:lnSpc>
                <a:spcPct val="110000"/>
              </a:lnSpc>
            </a:pPr>
            <a:r>
              <a:rPr lang="en-US" altLang="zh-CN" sz="2400" b="1">
                <a:latin typeface="Times New Roman" pitchFamily="18" charset="0"/>
              </a:rPr>
              <a:t>8. </a:t>
            </a:r>
            <a:r>
              <a:rPr lang="zh-CN" altLang="en-US" sz="2400" b="1">
                <a:latin typeface="Times New Roman" pitchFamily="18" charset="0"/>
              </a:rPr>
              <a:t>穿制服</a:t>
            </a:r>
          </a:p>
          <a:p>
            <a:pPr>
              <a:lnSpc>
                <a:spcPct val="110000"/>
              </a:lnSpc>
            </a:pPr>
            <a:r>
              <a:rPr lang="en-US" altLang="zh-CN" sz="2400" b="1">
                <a:latin typeface="Times New Roman" pitchFamily="18" charset="0"/>
              </a:rPr>
              <a:t>9</a:t>
            </a:r>
            <a:r>
              <a:rPr lang="en-US" altLang="zh-CN" sz="2400">
                <a:latin typeface="Times New Roman" pitchFamily="18" charset="0"/>
              </a:rPr>
              <a:t>. </a:t>
            </a:r>
            <a:r>
              <a:rPr lang="en-US" altLang="zh-CN" sz="2400" b="1">
                <a:latin typeface="Times New Roman" pitchFamily="18" charset="0"/>
              </a:rPr>
              <a:t> </a:t>
            </a:r>
            <a:r>
              <a:rPr lang="zh-CN" altLang="en-US" sz="2400" b="1">
                <a:latin typeface="Times New Roman" pitchFamily="18" charset="0"/>
              </a:rPr>
              <a:t>在餐厅里吃东西</a:t>
            </a:r>
          </a:p>
          <a:p>
            <a:pPr>
              <a:lnSpc>
                <a:spcPct val="110000"/>
              </a:lnSpc>
            </a:pPr>
            <a:r>
              <a:rPr lang="en-US" altLang="zh-CN" sz="2400" b="1">
                <a:latin typeface="Times New Roman" pitchFamily="18" charset="0"/>
              </a:rPr>
              <a:t>10. </a:t>
            </a:r>
            <a:r>
              <a:rPr lang="zh-CN" altLang="en-US" sz="2400" b="1">
                <a:latin typeface="Times New Roman" pitchFamily="18" charset="0"/>
              </a:rPr>
              <a:t>在外面吃东西</a:t>
            </a:r>
            <a:endParaRPr lang="zh-CN" altLang="en-US" sz="24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142343" name="Rectangle 7"/>
          <p:cNvSpPr>
            <a:spLocks noChangeArrowheads="1"/>
          </p:cNvSpPr>
          <p:nvPr/>
        </p:nvSpPr>
        <p:spPr bwMode="auto">
          <a:xfrm>
            <a:off x="4800600" y="4887913"/>
            <a:ext cx="457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wear a uniform</a:t>
            </a:r>
          </a:p>
        </p:txBody>
      </p:sp>
      <p:sp>
        <p:nvSpPr>
          <p:cNvPr id="142344" name="Rectangle 8"/>
          <p:cNvSpPr>
            <a:spLocks noChangeArrowheads="1"/>
          </p:cNvSpPr>
          <p:nvPr/>
        </p:nvSpPr>
        <p:spPr bwMode="auto">
          <a:xfrm>
            <a:off x="1676400" y="709613"/>
            <a:ext cx="19700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Times New Roman" pitchFamily="18" charset="0"/>
              </a:rPr>
              <a:t>翻译短语：</a:t>
            </a:r>
          </a:p>
        </p:txBody>
      </p:sp>
      <p:sp>
        <p:nvSpPr>
          <p:cNvPr id="142345" name="Rectangle 9"/>
          <p:cNvSpPr>
            <a:spLocks noChangeArrowheads="1"/>
          </p:cNvSpPr>
          <p:nvPr/>
        </p:nvSpPr>
        <p:spPr bwMode="auto">
          <a:xfrm>
            <a:off x="4800600" y="1622425"/>
            <a:ext cx="1811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</a:rPr>
              <a:t>fight with sb.</a:t>
            </a:r>
          </a:p>
        </p:txBody>
      </p:sp>
      <p:sp>
        <p:nvSpPr>
          <p:cNvPr id="142346" name="Rectangle 10"/>
          <p:cNvSpPr>
            <a:spLocks noChangeArrowheads="1"/>
          </p:cNvSpPr>
          <p:nvPr/>
        </p:nvSpPr>
        <p:spPr bwMode="auto">
          <a:xfrm>
            <a:off x="4800600" y="2036763"/>
            <a:ext cx="2393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in the dining hall</a:t>
            </a:r>
          </a:p>
        </p:txBody>
      </p:sp>
      <p:sp>
        <p:nvSpPr>
          <p:cNvPr id="142347" name="Rectangle 11"/>
          <p:cNvSpPr>
            <a:spLocks noChangeArrowheads="1"/>
          </p:cNvSpPr>
          <p:nvPr/>
        </p:nvSpPr>
        <p:spPr bwMode="auto">
          <a:xfrm>
            <a:off x="4800600" y="24511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</a:rPr>
              <a:t>sports shoes</a:t>
            </a:r>
          </a:p>
        </p:txBody>
      </p:sp>
      <p:sp>
        <p:nvSpPr>
          <p:cNvPr id="142348" name="Rectangle 12"/>
          <p:cNvSpPr>
            <a:spLocks noChangeArrowheads="1"/>
          </p:cNvSpPr>
          <p:nvPr/>
        </p:nvSpPr>
        <p:spPr bwMode="auto">
          <a:xfrm>
            <a:off x="4800600" y="2865438"/>
            <a:ext cx="3352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the Children’s Palace</a:t>
            </a:r>
          </a:p>
        </p:txBody>
      </p:sp>
      <p:sp>
        <p:nvSpPr>
          <p:cNvPr id="142349" name="Rectangle 13"/>
          <p:cNvSpPr>
            <a:spLocks noChangeArrowheads="1"/>
          </p:cNvSpPr>
          <p:nvPr/>
        </p:nvSpPr>
        <p:spPr bwMode="auto">
          <a:xfrm>
            <a:off x="4800600" y="3279775"/>
            <a:ext cx="162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</a:rPr>
              <a:t>No talking </a:t>
            </a:r>
          </a:p>
        </p:txBody>
      </p:sp>
      <p:sp>
        <p:nvSpPr>
          <p:cNvPr id="142350" name="Rectangle 14"/>
          <p:cNvSpPr>
            <a:spLocks noChangeArrowheads="1"/>
          </p:cNvSpPr>
          <p:nvPr/>
        </p:nvSpPr>
        <p:spPr bwMode="auto">
          <a:xfrm>
            <a:off x="4800600" y="3694113"/>
            <a:ext cx="3886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listen to music in the classrooms or hallways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142351" name="Rectangle 15"/>
          <p:cNvSpPr>
            <a:spLocks noChangeArrowheads="1"/>
          </p:cNvSpPr>
          <p:nvPr/>
        </p:nvSpPr>
        <p:spPr bwMode="auto">
          <a:xfrm>
            <a:off x="4800600" y="4473575"/>
            <a:ext cx="2765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</a:rPr>
              <a:t>eat in the classroom</a:t>
            </a:r>
          </a:p>
        </p:txBody>
      </p:sp>
      <p:sp>
        <p:nvSpPr>
          <p:cNvPr id="142353" name="Rectangle 17"/>
          <p:cNvSpPr>
            <a:spLocks noChangeArrowheads="1"/>
          </p:cNvSpPr>
          <p:nvPr/>
        </p:nvSpPr>
        <p:spPr bwMode="auto">
          <a:xfrm>
            <a:off x="4800600" y="5715000"/>
            <a:ext cx="1657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eat outside</a:t>
            </a:r>
            <a:r>
              <a:rPr lang="en-US" altLang="zh-CN" sz="2400">
                <a:latin typeface="Times New Roman" pitchFamily="18" charset="0"/>
              </a:rPr>
              <a:t> </a:t>
            </a:r>
          </a:p>
        </p:txBody>
      </p:sp>
      <p:sp>
        <p:nvSpPr>
          <p:cNvPr id="142354" name="Rectangle 18"/>
          <p:cNvSpPr>
            <a:spLocks noChangeArrowheads="1"/>
          </p:cNvSpPr>
          <p:nvPr/>
        </p:nvSpPr>
        <p:spPr bwMode="auto">
          <a:xfrm>
            <a:off x="4800600" y="5302250"/>
            <a:ext cx="2935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</a:rPr>
              <a:t>eat in the dining hall</a:t>
            </a:r>
          </a:p>
        </p:txBody>
      </p:sp>
      <p:pic>
        <p:nvPicPr>
          <p:cNvPr id="142355" name="Picture 19" descr="teach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788988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2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2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3" grpId="0"/>
      <p:bldP spid="142345" grpId="0"/>
      <p:bldP spid="142346" grpId="0"/>
      <p:bldP spid="142347" grpId="0"/>
      <p:bldP spid="142348" grpId="0"/>
      <p:bldP spid="142349" grpId="0"/>
      <p:bldP spid="142350" grpId="0"/>
      <p:bldP spid="142351" grpId="0"/>
      <p:bldP spid="142353" grpId="0"/>
      <p:bldP spid="1423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7" name="Text Box 11"/>
          <p:cNvSpPr txBox="1">
            <a:spLocks noChangeArrowheads="1"/>
          </p:cNvSpPr>
          <p:nvPr/>
        </p:nvSpPr>
        <p:spPr bwMode="auto">
          <a:xfrm>
            <a:off x="533400" y="609600"/>
            <a:ext cx="8001000" cy="5715000"/>
          </a:xfrm>
          <a:prstGeom prst="rect">
            <a:avLst/>
          </a:prstGeom>
          <a:gradFill rotWithShape="1">
            <a:gsLst>
              <a:gs pos="0">
                <a:srgbClr val="FFCC66">
                  <a:alpha val="50000"/>
                </a:srgbClr>
              </a:gs>
              <a:gs pos="50000">
                <a:schemeClr val="bg1"/>
              </a:gs>
              <a:gs pos="100000">
                <a:srgbClr val="FFCC66">
                  <a:alpha val="5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zh-CN" sz="2400" b="1">
              <a:latin typeface="宋体" pitchFamily="2" charset="-122"/>
            </a:endParaRPr>
          </a:p>
        </p:txBody>
      </p:sp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685800" y="776288"/>
            <a:ext cx="8001000" cy="539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>
                <a:solidFill>
                  <a:srgbClr val="FF0000"/>
                </a:solidFill>
              </a:rPr>
              <a:t>.</a:t>
            </a:r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</a:rPr>
              <a:t>汉译英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1.</a:t>
            </a:r>
            <a:r>
              <a:rPr lang="zh-CN" altLang="en-US" sz="2400" b="1">
                <a:solidFill>
                  <a:srgbClr val="0000FF"/>
                </a:solidFill>
                <a:latin typeface="Times New Roman" pitchFamily="18" charset="0"/>
              </a:rPr>
              <a:t>外面很冷，你必须穿大衣。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It’s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outside. You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wear your coat.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2.</a:t>
            </a:r>
            <a:r>
              <a:rPr lang="zh-CN" altLang="en-US" sz="2400" b="1">
                <a:solidFill>
                  <a:srgbClr val="0000FF"/>
                </a:solidFill>
                <a:latin typeface="Times New Roman" pitchFamily="18" charset="0"/>
              </a:rPr>
              <a:t>你必须到十一点上床睡觉吗？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Do you have to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11:00?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3.</a:t>
            </a:r>
            <a:r>
              <a:rPr lang="zh-CN" altLang="en-US" sz="2400" b="1">
                <a:solidFill>
                  <a:srgbClr val="0000FF"/>
                </a:solidFill>
                <a:latin typeface="Times New Roman" pitchFamily="18" charset="0"/>
              </a:rPr>
              <a:t>我们班级有很多规定。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There are  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    in our class.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4.</a:t>
            </a:r>
            <a:r>
              <a:rPr lang="zh-CN" altLang="en-US" sz="2400" b="1">
                <a:solidFill>
                  <a:srgbClr val="0000FF"/>
                </a:solidFill>
                <a:latin typeface="Times New Roman" pitchFamily="18" charset="0"/>
              </a:rPr>
              <a:t>你认为你的英语课怎么样？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What do you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your English class?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5.</a:t>
            </a:r>
            <a:r>
              <a:rPr lang="zh-CN" altLang="en-US" sz="2400" b="1">
                <a:solidFill>
                  <a:srgbClr val="0000FF"/>
                </a:solidFill>
                <a:latin typeface="Times New Roman" pitchFamily="18" charset="0"/>
              </a:rPr>
              <a:t>我们不能在教室里吃东西。</a:t>
            </a:r>
          </a:p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We can’t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 in the </a:t>
            </a:r>
            <a:r>
              <a:rPr lang="en-US" altLang="zh-CN" sz="2400" b="1" u="sng">
                <a:solidFill>
                  <a:srgbClr val="0000FF"/>
                </a:solidFill>
                <a:latin typeface="Times New Roman" pitchFamily="18" charset="0"/>
              </a:rPr>
              <a:t>                  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32099" name="Text Box 3"/>
          <p:cNvSpPr txBox="1">
            <a:spLocks noChangeArrowheads="1"/>
          </p:cNvSpPr>
          <p:nvPr/>
        </p:nvSpPr>
        <p:spPr bwMode="auto">
          <a:xfrm>
            <a:off x="1219200" y="1795463"/>
            <a:ext cx="1800225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cold</a:t>
            </a:r>
          </a:p>
        </p:txBody>
      </p:sp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3657600" y="1795463"/>
            <a:ext cx="2305050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have   to</a:t>
            </a:r>
          </a:p>
        </p:txBody>
      </p:sp>
      <p:sp>
        <p:nvSpPr>
          <p:cNvPr id="132101" name="Text Box 5"/>
          <p:cNvSpPr txBox="1">
            <a:spLocks noChangeArrowheads="1"/>
          </p:cNvSpPr>
          <p:nvPr/>
        </p:nvSpPr>
        <p:spPr bwMode="auto">
          <a:xfrm>
            <a:off x="2819400" y="2667000"/>
            <a:ext cx="4176713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go       to   bed   by</a:t>
            </a:r>
          </a:p>
        </p:txBody>
      </p:sp>
      <p:sp>
        <p:nvSpPr>
          <p:cNvPr id="132102" name="Text Box 6"/>
          <p:cNvSpPr txBox="1">
            <a:spLocks noChangeArrowheads="1"/>
          </p:cNvSpPr>
          <p:nvPr/>
        </p:nvSpPr>
        <p:spPr bwMode="auto">
          <a:xfrm>
            <a:off x="2286000" y="3624263"/>
            <a:ext cx="3527425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so  many rules</a:t>
            </a:r>
          </a:p>
        </p:txBody>
      </p:sp>
      <p:sp>
        <p:nvSpPr>
          <p:cNvPr id="132103" name="Text Box 7"/>
          <p:cNvSpPr txBox="1">
            <a:spLocks noChangeArrowheads="1"/>
          </p:cNvSpPr>
          <p:nvPr/>
        </p:nvSpPr>
        <p:spPr bwMode="auto">
          <a:xfrm>
            <a:off x="2439988" y="4614863"/>
            <a:ext cx="2665412" cy="56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think  of</a:t>
            </a:r>
          </a:p>
        </p:txBody>
      </p:sp>
      <p:sp>
        <p:nvSpPr>
          <p:cNvPr id="132104" name="Text Box 8"/>
          <p:cNvSpPr txBox="1">
            <a:spLocks noChangeArrowheads="1"/>
          </p:cNvSpPr>
          <p:nvPr/>
        </p:nvSpPr>
        <p:spPr bwMode="auto">
          <a:xfrm>
            <a:off x="2044700" y="5562600"/>
            <a:ext cx="107950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eat</a:t>
            </a:r>
          </a:p>
        </p:txBody>
      </p:sp>
      <p:sp>
        <p:nvSpPr>
          <p:cNvPr id="132105" name="Text Box 9"/>
          <p:cNvSpPr txBox="1">
            <a:spLocks noChangeArrowheads="1"/>
          </p:cNvSpPr>
          <p:nvPr/>
        </p:nvSpPr>
        <p:spPr bwMode="auto">
          <a:xfrm>
            <a:off x="3505200" y="5562600"/>
            <a:ext cx="3240088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6600"/>
                </a:solidFill>
                <a:latin typeface="Times New Roman" pitchFamily="18" charset="0"/>
              </a:rPr>
              <a:t>classroom</a:t>
            </a:r>
          </a:p>
        </p:txBody>
      </p:sp>
      <p:pic>
        <p:nvPicPr>
          <p:cNvPr id="132106" name="Picture 10" descr="d270da13061aa057d48d2be85ffd7f36"/>
          <p:cNvPicPr preferRelativeResize="0"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419600"/>
            <a:ext cx="1670050" cy="180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autoUpdateAnimBg="0"/>
      <p:bldP spid="132100" grpId="0" autoUpdateAnimBg="0"/>
      <p:bldP spid="132101" grpId="0" autoUpdateAnimBg="0"/>
      <p:bldP spid="132102" grpId="0" autoUpdateAnimBg="0"/>
      <p:bldP spid="132103" grpId="0" autoUpdateAnimBg="0"/>
      <p:bldP spid="132104" grpId="0" autoUpdateAnimBg="0"/>
      <p:bldP spid="13210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8" name="Oval 6"/>
          <p:cNvSpPr>
            <a:spLocks noChangeArrowheads="1"/>
          </p:cNvSpPr>
          <p:nvPr/>
        </p:nvSpPr>
        <p:spPr bwMode="auto">
          <a:xfrm>
            <a:off x="685800" y="1828800"/>
            <a:ext cx="7772400" cy="2895600"/>
          </a:xfrm>
          <a:prstGeom prst="ellipse">
            <a:avLst/>
          </a:prstGeom>
          <a:gradFill rotWithShape="1">
            <a:gsLst>
              <a:gs pos="0">
                <a:srgbClr val="00FFFF">
                  <a:alpha val="62000"/>
                </a:srgbClr>
              </a:gs>
              <a:gs pos="50000">
                <a:srgbClr val="00FFFF">
                  <a:gamma/>
                  <a:tint val="0"/>
                  <a:invGamma/>
                </a:srgbClr>
              </a:gs>
              <a:gs pos="100000">
                <a:srgbClr val="00FFFF">
                  <a:alpha val="62000"/>
                </a:srgbClr>
              </a:gs>
            </a:gsLst>
            <a:lin ang="5400000" scaled="1"/>
          </a:gradFill>
          <a:ln w="38100" cap="rnd" algn="ctr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40000"/>
              </a:lnSpc>
              <a:spcBef>
                <a:spcPct val="50000"/>
              </a:spcBef>
            </a:pPr>
            <a:endParaRPr lang="zh-CN" altLang="zh-CN" sz="20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1315" name="Oval 3"/>
          <p:cNvSpPr>
            <a:spLocks noChangeArrowheads="1"/>
          </p:cNvSpPr>
          <p:nvPr/>
        </p:nvSpPr>
        <p:spPr bwMode="auto">
          <a:xfrm>
            <a:off x="990600" y="1446213"/>
            <a:ext cx="6408738" cy="3887787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6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1479550" y="2163763"/>
            <a:ext cx="5761038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200" b="1">
                <a:solidFill>
                  <a:srgbClr val="990000"/>
                </a:solidFill>
                <a:latin typeface="Times New Roman" pitchFamily="18" charset="0"/>
              </a:rPr>
              <a:t>Homework</a:t>
            </a:r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1327150" y="3152775"/>
            <a:ext cx="624840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b="1">
                <a:latin typeface="Times New Roman" pitchFamily="18" charset="0"/>
              </a:rPr>
              <a:t>Write an article about your family rules.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5" name="WordArt 13"/>
          <p:cNvSpPr>
            <a:spLocks noChangeArrowheads="1" noChangeShapeType="1" noTextEdit="1"/>
          </p:cNvSpPr>
          <p:nvPr/>
        </p:nvSpPr>
        <p:spPr bwMode="gray">
          <a:xfrm>
            <a:off x="1611313" y="2419350"/>
            <a:ext cx="5867400" cy="838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altLang="zh-CN" sz="6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宋体"/>
                <a:ea typeface="宋体"/>
              </a:rPr>
              <a:t>Thank you!</a:t>
            </a:r>
            <a:endParaRPr lang="zh-CN" altLang="en-US" sz="6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3333FF"/>
              </a:solidFill>
              <a:latin typeface="宋体"/>
              <a:ea typeface="宋体"/>
            </a:endParaRPr>
          </a:p>
        </p:txBody>
      </p:sp>
      <p:pic>
        <p:nvPicPr>
          <p:cNvPr id="64528" name="Picture 16" descr="点击返回目录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4365625"/>
            <a:ext cx="2428875" cy="84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07" name="Text Box 15"/>
          <p:cNvSpPr txBox="1">
            <a:spLocks noChangeArrowheads="1"/>
          </p:cNvSpPr>
          <p:nvPr/>
        </p:nvSpPr>
        <p:spPr bwMode="auto">
          <a:xfrm>
            <a:off x="533400" y="609600"/>
            <a:ext cx="8001000" cy="5715000"/>
          </a:xfrm>
          <a:prstGeom prst="rect">
            <a:avLst/>
          </a:prstGeom>
          <a:gradFill rotWithShape="1">
            <a:gsLst>
              <a:gs pos="0">
                <a:srgbClr val="FFCC66">
                  <a:alpha val="50000"/>
                </a:srgbClr>
              </a:gs>
              <a:gs pos="50000">
                <a:schemeClr val="bg1"/>
              </a:gs>
              <a:gs pos="100000">
                <a:srgbClr val="FFCC66">
                  <a:alpha val="5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zh-CN" sz="2400" b="1">
              <a:latin typeface="宋体" pitchFamily="2" charset="-122"/>
            </a:endParaRPr>
          </a:p>
        </p:txBody>
      </p:sp>
      <p:sp>
        <p:nvSpPr>
          <p:cNvPr id="136195" name="Oval 3"/>
          <p:cNvSpPr>
            <a:spLocks noChangeArrowheads="1"/>
          </p:cNvSpPr>
          <p:nvPr/>
        </p:nvSpPr>
        <p:spPr bwMode="auto">
          <a:xfrm rot="21540000">
            <a:off x="2025650" y="1028700"/>
            <a:ext cx="3384550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787400" y="1905000"/>
            <a:ext cx="69850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</a:rPr>
              <a:t>Which rules are the Students breaking?</a:t>
            </a:r>
            <a:endParaRPr lang="zh-CN" sz="24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36198" name="WordArt 6"/>
          <p:cNvSpPr>
            <a:spLocks noChangeArrowheads="1" noChangeShapeType="1"/>
          </p:cNvSpPr>
          <p:nvPr/>
        </p:nvSpPr>
        <p:spPr bwMode="auto">
          <a:xfrm rot="761810">
            <a:off x="2482850" y="941388"/>
            <a:ext cx="2525713" cy="8874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zh-CN" altLang="en-US" sz="3600" b="1">
                <a:ln w="9525">
                  <a:solidFill>
                    <a:srgbClr val="99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63819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情境导入</a:t>
            </a:r>
          </a:p>
        </p:txBody>
      </p:sp>
      <p:pic>
        <p:nvPicPr>
          <p:cNvPr id="136200" name="Picture 8" descr="pic_24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24200"/>
            <a:ext cx="2376488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6201" name="Picture 9" descr="Don't eat in the class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75" y="3124200"/>
            <a:ext cx="2344738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6248400" y="3124200"/>
            <a:ext cx="2239963" cy="2819400"/>
            <a:chOff x="340" y="1026"/>
            <a:chExt cx="3311" cy="2274"/>
          </a:xfrm>
        </p:grpSpPr>
        <p:pic>
          <p:nvPicPr>
            <p:cNvPr id="136203" name="Picture 1027" descr="zx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1026"/>
              <a:ext cx="3311" cy="2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6204" name="Picture 1028" descr="193"/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1979"/>
              <a:ext cx="987" cy="1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6206" name="Picture 14" descr="RT_0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41388"/>
            <a:ext cx="152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6" grpId="0"/>
      <p:bldP spid="13619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9" name="AutoShape 6"/>
          <p:cNvSpPr>
            <a:spLocks noChangeArrowheads="1"/>
          </p:cNvSpPr>
          <p:nvPr/>
        </p:nvSpPr>
        <p:spPr bwMode="auto">
          <a:xfrm>
            <a:off x="685800" y="838200"/>
            <a:ext cx="7874000" cy="4989513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FFCCCC">
                  <a:alpha val="64999"/>
                </a:srgbClr>
              </a:gs>
              <a:gs pos="50000">
                <a:srgbClr val="FFFFFF"/>
              </a:gs>
              <a:gs pos="100000">
                <a:srgbClr val="FFCCCC">
                  <a:alpha val="6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chemeClr val="hlink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 sz="2400" b="1"/>
          </a:p>
        </p:txBody>
      </p:sp>
      <p:sp>
        <p:nvSpPr>
          <p:cNvPr id="138245" name="Rectangle 5"/>
          <p:cNvSpPr>
            <a:spLocks noChangeArrowheads="1"/>
          </p:cNvSpPr>
          <p:nvPr/>
        </p:nvSpPr>
        <p:spPr bwMode="auto">
          <a:xfrm>
            <a:off x="1066800" y="2209800"/>
            <a:ext cx="7315200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loudly                                 </a:t>
            </a:r>
            <a:r>
              <a:rPr lang="en-US" altLang="zh-CN" sz="2400" b="1" i="1">
                <a:latin typeface="Times New Roman" pitchFamily="18" charset="0"/>
              </a:rPr>
              <a:t>adv</a:t>
            </a:r>
            <a:r>
              <a:rPr lang="en-US" altLang="zh-CN" sz="2400" b="1">
                <a:latin typeface="Times New Roman" pitchFamily="18" charset="0"/>
              </a:rPr>
              <a:t>.  </a:t>
            </a:r>
            <a:r>
              <a:rPr lang="zh-CN" altLang="en-US" sz="2400" b="1">
                <a:latin typeface="Times New Roman" pitchFamily="18" charset="0"/>
              </a:rPr>
              <a:t>大声地 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Dr                                      </a:t>
            </a:r>
            <a:r>
              <a:rPr lang="en-US" altLang="zh-CN" sz="2400" b="1" i="1">
                <a:latin typeface="Times New Roman" pitchFamily="18" charset="0"/>
              </a:rPr>
              <a:t>abbr</a:t>
            </a:r>
            <a:r>
              <a:rPr lang="en-US" altLang="zh-CN" sz="2400" b="1">
                <a:latin typeface="Times New Roman" pitchFamily="18" charset="0"/>
              </a:rPr>
              <a:t>.  =doctor (</a:t>
            </a:r>
            <a:r>
              <a:rPr lang="zh-CN" altLang="en-US" sz="2400" b="1">
                <a:latin typeface="Times New Roman" pitchFamily="18" charset="0"/>
              </a:rPr>
              <a:t>医生</a:t>
            </a:r>
            <a:r>
              <a:rPr lang="en-US" altLang="zh-CN" sz="2400" b="1">
                <a:latin typeface="Times New Roman" pitchFamily="18" charset="0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by                                        </a:t>
            </a:r>
            <a:r>
              <a:rPr lang="en-US" altLang="zh-CN" sz="2400" b="1" i="1">
                <a:latin typeface="Times New Roman" pitchFamily="18" charset="0"/>
              </a:rPr>
              <a:t>prep</a:t>
            </a:r>
            <a:r>
              <a:rPr lang="en-US" altLang="zh-CN" sz="2400" b="1">
                <a:latin typeface="Times New Roman" pitchFamily="18" charset="0"/>
              </a:rPr>
              <a:t>. </a:t>
            </a:r>
            <a:r>
              <a:rPr lang="zh-CN" altLang="en-US" sz="2400" b="1">
                <a:latin typeface="Times New Roman" pitchFamily="18" charset="0"/>
              </a:rPr>
              <a:t>到</a:t>
            </a:r>
            <a:r>
              <a:rPr lang="en-US" altLang="zh-CN" sz="2400" b="1">
                <a:latin typeface="Times New Roman" pitchFamily="18" charset="0"/>
              </a:rPr>
              <a:t>(</a:t>
            </a:r>
            <a:r>
              <a:rPr lang="zh-CN" altLang="en-US" sz="2400" b="1">
                <a:latin typeface="Times New Roman" pitchFamily="18" charset="0"/>
              </a:rPr>
              <a:t>某时</a:t>
            </a:r>
            <a:r>
              <a:rPr lang="en-US" altLang="zh-CN" sz="2400" b="1">
                <a:latin typeface="Times New Roman" pitchFamily="18" charset="0"/>
              </a:rPr>
              <a:t>)</a:t>
            </a:r>
            <a:r>
              <a:rPr lang="zh-CN" altLang="en-US" sz="2400" b="1">
                <a:latin typeface="Times New Roman" pitchFamily="18" charset="0"/>
              </a:rPr>
              <a:t>之前；不迟于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later                                    a</a:t>
            </a:r>
            <a:r>
              <a:rPr lang="en-US" altLang="zh-CN" sz="2400" b="1" i="1">
                <a:latin typeface="Times New Roman" pitchFamily="18" charset="0"/>
              </a:rPr>
              <a:t>dv</a:t>
            </a:r>
            <a:r>
              <a:rPr lang="en-US" altLang="zh-CN" sz="2400" b="1">
                <a:latin typeface="Times New Roman" pitchFamily="18" charset="0"/>
              </a:rPr>
              <a:t>. </a:t>
            </a:r>
            <a:r>
              <a:rPr lang="zh-CN" altLang="en-US" sz="2400" b="1">
                <a:latin typeface="Times New Roman" pitchFamily="18" charset="0"/>
              </a:rPr>
              <a:t>后来；以后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the Children’s Palace        </a:t>
            </a:r>
            <a:r>
              <a:rPr lang="zh-CN" altLang="en-US" sz="2400" b="1">
                <a:latin typeface="Times New Roman" pitchFamily="18" charset="0"/>
              </a:rPr>
              <a:t>少年宫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no talking                          </a:t>
            </a:r>
            <a:r>
              <a:rPr lang="zh-CN" altLang="en-US" sz="2400" b="1">
                <a:latin typeface="Times New Roman" pitchFamily="18" charset="0"/>
              </a:rPr>
              <a:t>不许说话</a:t>
            </a:r>
          </a:p>
        </p:txBody>
      </p:sp>
      <p:pic>
        <p:nvPicPr>
          <p:cNvPr id="138247" name="Picture 7" descr="图片1gs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30288"/>
            <a:ext cx="6265863" cy="95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248" name="Rectangle 8"/>
          <p:cNvSpPr>
            <a:spLocks noChangeArrowheads="1"/>
          </p:cNvSpPr>
          <p:nvPr/>
        </p:nvSpPr>
        <p:spPr bwMode="auto">
          <a:xfrm>
            <a:off x="2395538" y="1271588"/>
            <a:ext cx="37004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solidFill>
                  <a:srgbClr val="FF0000"/>
                </a:solidFill>
                <a:latin typeface="Times New Roman" pitchFamily="18" charset="0"/>
              </a:rPr>
              <a:t>Words and expressions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98488"/>
            <a:ext cx="79248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457200" y="26670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609600" y="28194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5622925" y="48974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762000" y="29718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2209800" y="4800600"/>
            <a:ext cx="354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44393" name="Text Box 9"/>
          <p:cNvSpPr txBox="1">
            <a:spLocks noChangeArrowheads="1"/>
          </p:cNvSpPr>
          <p:nvPr/>
        </p:nvSpPr>
        <p:spPr bwMode="auto">
          <a:xfrm>
            <a:off x="2236788" y="5410200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144395" name="Text Box 11"/>
          <p:cNvSpPr txBox="1">
            <a:spLocks noChangeArrowheads="1"/>
          </p:cNvSpPr>
          <p:nvPr/>
        </p:nvSpPr>
        <p:spPr bwMode="auto">
          <a:xfrm>
            <a:off x="2286000" y="5715000"/>
            <a:ext cx="40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2209800" y="5105400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1" grpId="0" autoUpdateAnimBg="0"/>
      <p:bldP spid="144393" grpId="0" autoUpdateAnimBg="0"/>
      <p:bldP spid="14439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AutoShape 2"/>
          <p:cNvSpPr>
            <a:spLocks noChangeArrowheads="1"/>
          </p:cNvSpPr>
          <p:nvPr/>
        </p:nvSpPr>
        <p:spPr bwMode="auto">
          <a:xfrm>
            <a:off x="550863" y="766763"/>
            <a:ext cx="8042275" cy="5557837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CCFF">
                  <a:alpha val="41000"/>
                </a:srgbClr>
              </a:gs>
              <a:gs pos="50000">
                <a:schemeClr val="bg1"/>
              </a:gs>
              <a:gs pos="100000">
                <a:srgbClr val="FFCCFF">
                  <a:alpha val="41000"/>
                </a:srgbClr>
              </a:gs>
            </a:gsLst>
            <a:lin ang="5400000" scaled="1"/>
          </a:gradFill>
          <a:ln w="28575">
            <a:solidFill>
              <a:srgbClr val="33CCCC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43364" name="Picture 4" descr="a36a3cd6f5de0f3706088bf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91" t="6766" b="11990"/>
          <a:stretch>
            <a:fillRect/>
          </a:stretch>
        </p:blipFill>
        <p:spPr bwMode="auto">
          <a:xfrm>
            <a:off x="1908175" y="2241550"/>
            <a:ext cx="6551613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69" name="Text Box 9"/>
          <p:cNvSpPr txBox="1">
            <a:spLocks noChangeArrowheads="1"/>
          </p:cNvSpPr>
          <p:nvPr/>
        </p:nvSpPr>
        <p:spPr bwMode="auto">
          <a:xfrm>
            <a:off x="1828800" y="1066800"/>
            <a:ext cx="3851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CC0000"/>
                </a:solidFill>
                <a:latin typeface="Times New Roman" pitchFamily="18" charset="0"/>
              </a:rPr>
              <a:t>Listen and read.</a:t>
            </a:r>
          </a:p>
        </p:txBody>
      </p:sp>
      <p:grpSp>
        <p:nvGrpSpPr>
          <p:cNvPr id="143370" name="Group 10"/>
          <p:cNvGrpSpPr>
            <a:grpSpLocks/>
          </p:cNvGrpSpPr>
          <p:nvPr/>
        </p:nvGrpSpPr>
        <p:grpSpPr bwMode="auto">
          <a:xfrm>
            <a:off x="987425" y="873125"/>
            <a:ext cx="631825" cy="781050"/>
            <a:chOff x="352" y="935"/>
            <a:chExt cx="400" cy="496"/>
          </a:xfrm>
        </p:grpSpPr>
        <p:sp>
          <p:nvSpPr>
            <p:cNvPr id="143371" name="PubTriangle"/>
            <p:cNvSpPr>
              <a:spLocks noEditPoints="1" noChangeArrowheads="1"/>
            </p:cNvSpPr>
            <p:nvPr/>
          </p:nvSpPr>
          <p:spPr bwMode="auto">
            <a:xfrm rot="23571224">
              <a:off x="352" y="1105"/>
              <a:ext cx="400" cy="326"/>
            </a:xfrm>
            <a:custGeom>
              <a:avLst/>
              <a:gdLst>
                <a:gd name="G0" fmla="+- 0 0 0"/>
                <a:gd name="G1" fmla="*/ 10800 1 2"/>
                <a:gd name="G2" fmla="*/ G1 10800 21600"/>
                <a:gd name="G3" fmla="+- 10800 0 G2"/>
                <a:gd name="G4" fmla="+- 10800 0 0"/>
                <a:gd name="G5" fmla="+- G1 10800 0"/>
                <a:gd name="G6" fmla="*/ 10800 1 2"/>
                <a:gd name="G7" fmla="+- 10800 0 0"/>
                <a:gd name="G8" fmla="+- G2 G6 G1"/>
                <a:gd name="G9" fmla="+- G8 10800 0"/>
                <a:gd name="G10" fmla="+- G6 10800 0"/>
                <a:gd name="T0" fmla="*/ 10800 w 21600"/>
                <a:gd name="T1" fmla="*/ 0 h 21600"/>
                <a:gd name="T2" fmla="*/ 5400 w 21600"/>
                <a:gd name="T3" fmla="*/ 10800 h 21600"/>
                <a:gd name="T4" fmla="*/ 0 w 21600"/>
                <a:gd name="T5" fmla="*/ 21600 h 21600"/>
                <a:gd name="T6" fmla="*/ 10800 w 21600"/>
                <a:gd name="T7" fmla="*/ 16200 h 21600"/>
                <a:gd name="T8" fmla="*/ 21600 w 21600"/>
                <a:gd name="T9" fmla="*/ 10800 h 21600"/>
                <a:gd name="T10" fmla="*/ 16200 w 21600"/>
                <a:gd name="T11" fmla="*/ 5400 h 21600"/>
                <a:gd name="T12" fmla="*/ G3 w 21600"/>
                <a:gd name="T13" fmla="*/ G6 h 21600"/>
                <a:gd name="T14" fmla="*/ G5 w 21600"/>
                <a:gd name="T15" fmla="*/ G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0800" y="0"/>
                  </a:moveTo>
                  <a:lnTo>
                    <a:pt x="0" y="21600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DAA100">
                <a:alpha val="64999"/>
              </a:srgbClr>
            </a:solidFill>
            <a:ln>
              <a:noFill/>
            </a:ln>
            <a:effectLst>
              <a:outerShdw dist="107763" dir="2700000" algn="ctr" rotWithShape="0">
                <a:srgbClr val="808080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372" name="Text Box 12"/>
            <p:cNvSpPr txBox="1">
              <a:spLocks noChangeArrowheads="1"/>
            </p:cNvSpPr>
            <p:nvPr/>
          </p:nvSpPr>
          <p:spPr bwMode="auto">
            <a:xfrm>
              <a:off x="385" y="935"/>
              <a:ext cx="31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">
                <a:spcBef>
                  <a:spcPct val="50000"/>
                </a:spcBef>
              </a:pPr>
              <a:r>
                <a:rPr lang="en-US" altLang="zh-CN" sz="3600" b="1">
                  <a:solidFill>
                    <a:srgbClr val="CC3300"/>
                  </a:solidFill>
                  <a:latin typeface="Times New Roman" pitchFamily="18" charset="0"/>
                  <a:ea typeface="华文细黑" pitchFamily="2" charset="-122"/>
                </a:rPr>
                <a:t>3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98488"/>
            <a:ext cx="79248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457200" y="26670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609600" y="28194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5622925" y="48974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kumimoji="1" lang="zh-CN" altLang="zh-CN" sz="2400" b="1">
              <a:latin typeface="Times New Roman" pitchFamily="18" charset="0"/>
            </a:endParaRPr>
          </a:p>
        </p:txBody>
      </p:sp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762000" y="2971800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2667000" y="4800600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</a:p>
        </p:txBody>
      </p:sp>
      <p:sp>
        <p:nvSpPr>
          <p:cNvPr id="110602" name="Text Box 10"/>
          <p:cNvSpPr txBox="1">
            <a:spLocks noChangeArrowheads="1"/>
          </p:cNvSpPr>
          <p:nvPr/>
        </p:nvSpPr>
        <p:spPr bwMode="auto">
          <a:xfrm>
            <a:off x="2667000" y="54102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2667000" y="5715000"/>
            <a:ext cx="36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</a:t>
            </a:r>
          </a:p>
        </p:txBody>
      </p:sp>
      <p:sp>
        <p:nvSpPr>
          <p:cNvPr id="110606" name="Text Box 14"/>
          <p:cNvSpPr txBox="1">
            <a:spLocks noChangeArrowheads="1"/>
          </p:cNvSpPr>
          <p:nvPr/>
        </p:nvSpPr>
        <p:spPr bwMode="auto">
          <a:xfrm>
            <a:off x="2667000" y="5105400"/>
            <a:ext cx="728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</a:p>
        </p:txBody>
      </p:sp>
      <p:sp>
        <p:nvSpPr>
          <p:cNvPr id="110607" name="Text Box 15"/>
          <p:cNvSpPr txBox="1">
            <a:spLocks noChangeArrowheads="1"/>
          </p:cNvSpPr>
          <p:nvPr/>
        </p:nvSpPr>
        <p:spPr bwMode="auto">
          <a:xfrm>
            <a:off x="5591175" y="5105400"/>
            <a:ext cx="50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√</a:t>
            </a:r>
          </a:p>
        </p:txBody>
      </p:sp>
      <p:sp>
        <p:nvSpPr>
          <p:cNvPr id="110608" name="Text Box 16"/>
          <p:cNvSpPr txBox="1">
            <a:spLocks noChangeArrowheads="1"/>
          </p:cNvSpPr>
          <p:nvPr/>
        </p:nvSpPr>
        <p:spPr bwMode="auto">
          <a:xfrm>
            <a:off x="5638800" y="5715000"/>
            <a:ext cx="50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√</a:t>
            </a:r>
          </a:p>
        </p:txBody>
      </p:sp>
      <p:sp>
        <p:nvSpPr>
          <p:cNvPr id="110609" name="Text Box 17"/>
          <p:cNvSpPr txBox="1">
            <a:spLocks noChangeArrowheads="1"/>
          </p:cNvSpPr>
          <p:nvPr/>
        </p:nvSpPr>
        <p:spPr bwMode="auto">
          <a:xfrm>
            <a:off x="5638800" y="5410200"/>
            <a:ext cx="50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√</a:t>
            </a:r>
          </a:p>
        </p:txBody>
      </p:sp>
      <p:sp>
        <p:nvSpPr>
          <p:cNvPr id="110610" name="Text Box 18"/>
          <p:cNvSpPr txBox="1">
            <a:spLocks noChangeArrowheads="1"/>
          </p:cNvSpPr>
          <p:nvPr/>
        </p:nvSpPr>
        <p:spPr bwMode="auto">
          <a:xfrm>
            <a:off x="6505575" y="5715000"/>
            <a:ext cx="50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√</a:t>
            </a:r>
          </a:p>
        </p:txBody>
      </p:sp>
      <p:sp>
        <p:nvSpPr>
          <p:cNvPr id="110611" name="Text Box 19"/>
          <p:cNvSpPr txBox="1">
            <a:spLocks noChangeArrowheads="1"/>
          </p:cNvSpPr>
          <p:nvPr/>
        </p:nvSpPr>
        <p:spPr bwMode="auto">
          <a:xfrm>
            <a:off x="6477000" y="5105400"/>
            <a:ext cx="50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√</a:t>
            </a:r>
          </a:p>
        </p:txBody>
      </p:sp>
      <p:sp>
        <p:nvSpPr>
          <p:cNvPr id="110612" name="Text Box 20"/>
          <p:cNvSpPr txBox="1">
            <a:spLocks noChangeArrowheads="1"/>
          </p:cNvSpPr>
          <p:nvPr/>
        </p:nvSpPr>
        <p:spPr bwMode="auto">
          <a:xfrm>
            <a:off x="6553200" y="5410200"/>
            <a:ext cx="50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0" grpId="0" autoUpdateAnimBg="0"/>
      <p:bldP spid="110602" grpId="0" autoUpdateAnimBg="0"/>
      <p:bldP spid="110604" grpId="0" autoUpdateAnimBg="0"/>
      <p:bldP spid="110607" grpId="0" autoUpdateAnimBg="0"/>
      <p:bldP spid="110608" grpId="0" autoUpdateAnimBg="0"/>
      <p:bldP spid="110609" grpId="0" autoUpdateAnimBg="0"/>
      <p:bldP spid="110610" grpId="0" autoUpdateAnimBg="0"/>
      <p:bldP spid="110611" grpId="0" autoUpdateAnimBg="0"/>
      <p:bldP spid="11061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44" name="AutoShape 6"/>
          <p:cNvSpPr>
            <a:spLocks noChangeArrowheads="1"/>
          </p:cNvSpPr>
          <p:nvPr/>
        </p:nvSpPr>
        <p:spPr bwMode="auto">
          <a:xfrm>
            <a:off x="620713" y="762000"/>
            <a:ext cx="7827962" cy="5486400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CCECFF"/>
              </a:gs>
              <a:gs pos="50000">
                <a:srgbClr val="FFFFFF"/>
              </a:gs>
              <a:gs pos="100000">
                <a:srgbClr val="CCEC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chemeClr val="hlink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 sz="2400" b="1"/>
          </a:p>
        </p:txBody>
      </p:sp>
      <p:sp>
        <p:nvSpPr>
          <p:cNvPr id="120834" name="WordArt 2"/>
          <p:cNvSpPr>
            <a:spLocks noChangeArrowheads="1" noChangeShapeType="1" noTextEdit="1"/>
          </p:cNvSpPr>
          <p:nvPr/>
        </p:nvSpPr>
        <p:spPr bwMode="auto">
          <a:xfrm>
            <a:off x="2895600" y="1143000"/>
            <a:ext cx="3733800" cy="990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宋体"/>
                <a:ea typeface="宋体"/>
              </a:rPr>
              <a:t>pairwork</a:t>
            </a:r>
            <a:endParaRPr lang="zh-CN" altLang="en-US" sz="3600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00FF"/>
              </a:solidFill>
              <a:latin typeface="宋体"/>
              <a:ea typeface="宋体"/>
            </a:endParaRPr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685800" y="2514600"/>
            <a:ext cx="55292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latin typeface="Times New Roman" pitchFamily="18" charset="0"/>
              </a:rPr>
              <a:t>Talk about the rules in your house</a:t>
            </a:r>
            <a:r>
              <a:rPr kumimoji="1" lang="en-US" altLang="zh-CN" sz="4000" b="1">
                <a:latin typeface="Times New Roman" pitchFamily="18" charset="0"/>
              </a:rPr>
              <a:t>.</a:t>
            </a:r>
          </a:p>
        </p:txBody>
      </p:sp>
      <p:pic>
        <p:nvPicPr>
          <p:cNvPr id="120838" name="Picture 6" descr="teache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19200"/>
            <a:ext cx="788988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840" name="Picture 8" descr="男方对话反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352800"/>
            <a:ext cx="127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841" name="Picture 9" descr="女方对话反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352800"/>
            <a:ext cx="1651000" cy="292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842" name="AutoShape 10"/>
          <p:cNvSpPr>
            <a:spLocks noChangeArrowheads="1"/>
          </p:cNvSpPr>
          <p:nvPr/>
        </p:nvSpPr>
        <p:spPr bwMode="auto">
          <a:xfrm>
            <a:off x="2362200" y="3810000"/>
            <a:ext cx="4419600" cy="1219200"/>
          </a:xfrm>
          <a:prstGeom prst="wedgeRoundRectCallout">
            <a:avLst>
              <a:gd name="adj1" fmla="val -62500"/>
              <a:gd name="adj2" fmla="val -872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zh-CN" b="1"/>
          </a:p>
        </p:txBody>
      </p:sp>
      <p:sp>
        <p:nvSpPr>
          <p:cNvPr id="120843" name="Text Box 11"/>
          <p:cNvSpPr txBox="1">
            <a:spLocks noChangeArrowheads="1"/>
          </p:cNvSpPr>
          <p:nvPr/>
        </p:nvSpPr>
        <p:spPr bwMode="auto">
          <a:xfrm>
            <a:off x="2438400" y="3505200"/>
            <a:ext cx="55626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40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I have to do my homework</a:t>
            </a:r>
          </a:p>
          <a:p>
            <a:pPr>
              <a:lnSpc>
                <a:spcPct val="150000"/>
              </a:lnSpc>
            </a:pPr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 after school. And I ...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0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AutoShape 6"/>
          <p:cNvSpPr>
            <a:spLocks noChangeArrowheads="1"/>
          </p:cNvSpPr>
          <p:nvPr/>
        </p:nvSpPr>
        <p:spPr bwMode="auto">
          <a:xfrm>
            <a:off x="681038" y="971550"/>
            <a:ext cx="7732712" cy="5089525"/>
          </a:xfrm>
          <a:prstGeom prst="roundRect">
            <a:avLst>
              <a:gd name="adj" fmla="val 13745"/>
            </a:avLst>
          </a:prstGeom>
          <a:gradFill rotWithShape="1">
            <a:gsLst>
              <a:gs pos="0">
                <a:srgbClr val="FFCC66">
                  <a:alpha val="45000"/>
                </a:srgbClr>
              </a:gs>
              <a:gs pos="50000">
                <a:schemeClr val="bg1">
                  <a:alpha val="30000"/>
                </a:schemeClr>
              </a:gs>
              <a:gs pos="100000">
                <a:srgbClr val="FFCC66">
                  <a:alpha val="45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chemeClr val="hlink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pic>
        <p:nvPicPr>
          <p:cNvPr id="140291" name="Picture 3" descr="20071224162145721_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16" t="5612" r="56422" b="87131"/>
          <a:stretch>
            <a:fillRect/>
          </a:stretch>
        </p:blipFill>
        <p:spPr bwMode="auto">
          <a:xfrm>
            <a:off x="6248400" y="3810000"/>
            <a:ext cx="1752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0292" name="Group 4"/>
          <p:cNvGrpSpPr>
            <a:grpSpLocks/>
          </p:cNvGrpSpPr>
          <p:nvPr/>
        </p:nvGrpSpPr>
        <p:grpSpPr bwMode="auto">
          <a:xfrm>
            <a:off x="1219200" y="2057400"/>
            <a:ext cx="6477000" cy="2514600"/>
            <a:chOff x="192" y="192"/>
            <a:chExt cx="2235" cy="768"/>
          </a:xfrm>
        </p:grpSpPr>
        <p:grpSp>
          <p:nvGrpSpPr>
            <p:cNvPr id="140293" name="Group 5"/>
            <p:cNvGrpSpPr>
              <a:grpSpLocks/>
            </p:cNvGrpSpPr>
            <p:nvPr/>
          </p:nvGrpSpPr>
          <p:grpSpPr bwMode="auto">
            <a:xfrm>
              <a:off x="192" y="192"/>
              <a:ext cx="2235" cy="768"/>
              <a:chOff x="2400" y="-192"/>
              <a:chExt cx="1748" cy="1192"/>
            </a:xfrm>
          </p:grpSpPr>
          <p:pic>
            <p:nvPicPr>
              <p:cNvPr id="140294" name="Picture 15" descr="WMF001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7" y="-192"/>
                <a:ext cx="1631" cy="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0295" name="Picture 15" descr="WMF001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2400" y="-115"/>
                <a:ext cx="1631" cy="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40296" name="Text Box 8"/>
            <p:cNvSpPr txBox="1">
              <a:spLocks noChangeArrowheads="1"/>
            </p:cNvSpPr>
            <p:nvPr/>
          </p:nvSpPr>
          <p:spPr bwMode="auto">
            <a:xfrm>
              <a:off x="431" y="336"/>
              <a:ext cx="1777" cy="377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FFFF99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00FF">
                      <a:alpha val="36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CC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7500" b="1">
                  <a:solidFill>
                    <a:srgbClr val="008000"/>
                  </a:solidFill>
                  <a:latin typeface="Times New Roman" pitchFamily="18" charset="0"/>
                  <a:ea typeface="华文中宋" pitchFamily="2" charset="-122"/>
                </a:rPr>
                <a:t> </a:t>
              </a:r>
            </a:p>
          </p:txBody>
        </p:sp>
      </p:grpSp>
      <p:sp>
        <p:nvSpPr>
          <p:cNvPr id="140298" name="WordArt 10"/>
          <p:cNvSpPr>
            <a:spLocks noChangeArrowheads="1" noChangeShapeType="1" noTextEdit="1"/>
          </p:cNvSpPr>
          <p:nvPr/>
        </p:nvSpPr>
        <p:spPr bwMode="auto">
          <a:xfrm>
            <a:off x="2895600" y="2438400"/>
            <a:ext cx="3200400" cy="1676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D833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Reading</a:t>
            </a:r>
            <a:endParaRPr lang="zh-CN" altLang="en-US" sz="3600" kern="10">
              <a:ln w="9525">
                <a:solidFill>
                  <a:srgbClr val="FFD833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17" name="Text Box 13"/>
          <p:cNvSpPr txBox="1">
            <a:spLocks noChangeArrowheads="1"/>
          </p:cNvSpPr>
          <p:nvPr/>
        </p:nvSpPr>
        <p:spPr bwMode="auto">
          <a:xfrm>
            <a:off x="615950" y="706438"/>
            <a:ext cx="7889875" cy="5487987"/>
          </a:xfrm>
          <a:prstGeom prst="rect">
            <a:avLst/>
          </a:prstGeom>
          <a:gradFill rotWithShape="1">
            <a:gsLst>
              <a:gs pos="0">
                <a:srgbClr val="FFCC00">
                  <a:alpha val="19000"/>
                </a:srgbClr>
              </a:gs>
              <a:gs pos="50000">
                <a:schemeClr val="bg1"/>
              </a:gs>
              <a:gs pos="100000">
                <a:srgbClr val="FFCC00">
                  <a:alpha val="19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cap="rnd">
                <a:solidFill>
                  <a:srgbClr val="FF6600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zh-CN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685800" y="720725"/>
            <a:ext cx="7772400" cy="547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kumimoji="1" lang="en-US" altLang="zh-CN" sz="2800" b="1">
                <a:solidFill>
                  <a:srgbClr val="0000FF"/>
                </a:solidFill>
                <a:latin typeface="Times New Roman" pitchFamily="18" charset="0"/>
              </a:rPr>
              <a:t>                                   </a:t>
            </a:r>
            <a:r>
              <a:rPr kumimoji="1" lang="en-US" altLang="zh-CN" sz="2800" b="1">
                <a:solidFill>
                  <a:srgbClr val="0000FF"/>
                </a:solidFill>
                <a:latin typeface="Times New Roman" pitchFamily="18" charset="0"/>
                <a:ea typeface="幼圆" pitchFamily="49" charset="-122"/>
              </a:rPr>
              <a:t>Zhao Pei’s Rules</a:t>
            </a:r>
          </a:p>
          <a:p>
            <a:pPr>
              <a:lnSpc>
                <a:spcPct val="130000"/>
              </a:lnSpc>
            </a:pPr>
            <a:endParaRPr kumimoji="1" lang="en-US" altLang="zh-CN" sz="2800" b="1">
              <a:solidFill>
                <a:srgbClr val="0000FF"/>
              </a:solidFill>
              <a:latin typeface="Times New Roman" pitchFamily="18" charset="0"/>
              <a:ea typeface="幼圆" pitchFamily="49" charset="-122"/>
            </a:endParaRPr>
          </a:p>
          <a:p>
            <a:pPr>
              <a:lnSpc>
                <a:spcPct val="130000"/>
              </a:lnSpc>
              <a:buFontTx/>
              <a:buAutoNum type="arabicPeriod"/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get up at 6 o’clock</a:t>
            </a:r>
          </a:p>
          <a:p>
            <a:pPr>
              <a:lnSpc>
                <a:spcPct val="130000"/>
              </a:lnSpc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2. </a:t>
            </a:r>
          </a:p>
          <a:p>
            <a:pPr>
              <a:lnSpc>
                <a:spcPct val="130000"/>
              </a:lnSpc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3. </a:t>
            </a:r>
          </a:p>
          <a:p>
            <a:pPr>
              <a:lnSpc>
                <a:spcPct val="130000"/>
              </a:lnSpc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4. </a:t>
            </a:r>
          </a:p>
          <a:p>
            <a:pPr>
              <a:lnSpc>
                <a:spcPct val="130000"/>
              </a:lnSpc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5. </a:t>
            </a:r>
          </a:p>
          <a:p>
            <a:pPr>
              <a:lnSpc>
                <a:spcPct val="130000"/>
              </a:lnSpc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6. </a:t>
            </a:r>
          </a:p>
          <a:p>
            <a:pPr>
              <a:lnSpc>
                <a:spcPct val="130000"/>
              </a:lnSpc>
            </a:pPr>
            <a:endParaRPr kumimoji="1" lang="en-US" altLang="zh-CN" sz="2400" b="1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7. </a:t>
            </a:r>
          </a:p>
          <a:p>
            <a:pPr>
              <a:lnSpc>
                <a:spcPct val="130000"/>
              </a:lnSpc>
            </a:pPr>
            <a:r>
              <a:rPr kumimoji="1" lang="en-US" altLang="zh-CN" sz="2400" b="1">
                <a:solidFill>
                  <a:srgbClr val="0000FF"/>
                </a:solidFill>
                <a:latin typeface="Times New Roman" pitchFamily="18" charset="0"/>
              </a:rPr>
              <a:t>8. </a:t>
            </a:r>
          </a:p>
        </p:txBody>
      </p:sp>
      <p:sp>
        <p:nvSpPr>
          <p:cNvPr id="123907" name="Rectangle 3"/>
          <p:cNvSpPr>
            <a:spLocks noChangeArrowheads="1"/>
          </p:cNvSpPr>
          <p:nvPr/>
        </p:nvSpPr>
        <p:spPr bwMode="auto">
          <a:xfrm>
            <a:off x="990600" y="2395538"/>
            <a:ext cx="4643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can’t meet her friends after school</a:t>
            </a:r>
          </a:p>
        </p:txBody>
      </p:sp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990600" y="3373438"/>
            <a:ext cx="492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has to do her homework after school</a:t>
            </a:r>
          </a:p>
        </p:txBody>
      </p:sp>
      <p:sp>
        <p:nvSpPr>
          <p:cNvPr id="123909" name="Rectangle 5"/>
          <p:cNvSpPr>
            <a:spLocks noChangeArrowheads="1"/>
          </p:cNvSpPr>
          <p:nvPr/>
        </p:nvSpPr>
        <p:spPr bwMode="auto">
          <a:xfrm>
            <a:off x="990600" y="2862263"/>
            <a:ext cx="4360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can’t watch TV on school nights</a:t>
            </a:r>
          </a:p>
        </p:txBody>
      </p:sp>
      <p:sp>
        <p:nvSpPr>
          <p:cNvPr id="123910" name="Rectangle 6"/>
          <p:cNvSpPr>
            <a:spLocks noChangeArrowheads="1"/>
          </p:cNvSpPr>
          <p:nvPr/>
        </p:nvSpPr>
        <p:spPr bwMode="auto">
          <a:xfrm>
            <a:off x="990600" y="3886200"/>
            <a:ext cx="4105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has to be in bed by ten o’clock</a:t>
            </a:r>
          </a:p>
        </p:txBody>
      </p:sp>
      <p:sp>
        <p:nvSpPr>
          <p:cNvPr id="123911" name="Rectangle 7"/>
          <p:cNvSpPr>
            <a:spLocks noChangeArrowheads="1"/>
          </p:cNvSpPr>
          <p:nvPr/>
        </p:nvSpPr>
        <p:spPr bwMode="auto">
          <a:xfrm>
            <a:off x="990600" y="4359275"/>
            <a:ext cx="4572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has to clean her room and wash </a:t>
            </a:r>
          </a:p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her clothes on weekends</a:t>
            </a:r>
          </a:p>
        </p:txBody>
      </p:sp>
      <p:sp>
        <p:nvSpPr>
          <p:cNvPr id="123912" name="Rectangle 8"/>
          <p:cNvSpPr>
            <a:spLocks noChangeArrowheads="1"/>
          </p:cNvSpPr>
          <p:nvPr/>
        </p:nvSpPr>
        <p:spPr bwMode="auto">
          <a:xfrm>
            <a:off x="990600" y="5715000"/>
            <a:ext cx="4570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has to help her mom make dinner</a:t>
            </a:r>
          </a:p>
        </p:txBody>
      </p:sp>
      <p:sp>
        <p:nvSpPr>
          <p:cNvPr id="123913" name="Rectangle 9"/>
          <p:cNvSpPr>
            <a:spLocks noChangeArrowheads="1"/>
          </p:cNvSpPr>
          <p:nvPr/>
        </p:nvSpPr>
        <p:spPr bwMode="auto">
          <a:xfrm>
            <a:off x="990600" y="5257800"/>
            <a:ext cx="2995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400" b="1">
                <a:solidFill>
                  <a:srgbClr val="FF0000"/>
                </a:solidFill>
                <a:latin typeface="Times New Roman" pitchFamily="18" charset="0"/>
              </a:rPr>
              <a:t>has to learn the piano</a:t>
            </a:r>
          </a:p>
        </p:txBody>
      </p:sp>
      <p:pic>
        <p:nvPicPr>
          <p:cNvPr id="18442" name="Picture 10" descr="6-001-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505200"/>
            <a:ext cx="183356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15" name="AutoShape 11"/>
          <p:cNvSpPr>
            <a:spLocks noChangeArrowheads="1"/>
          </p:cNvSpPr>
          <p:nvPr/>
        </p:nvSpPr>
        <p:spPr bwMode="auto">
          <a:xfrm>
            <a:off x="5715000" y="1219200"/>
            <a:ext cx="1752600" cy="1447800"/>
          </a:xfrm>
          <a:prstGeom prst="wedgeRoundRectCallout">
            <a:avLst>
              <a:gd name="adj1" fmla="val 51542"/>
              <a:gd name="adj2" fmla="val 10800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zh-CN" sz="2400" b="1"/>
          </a:p>
        </p:txBody>
      </p:sp>
      <p:sp>
        <p:nvSpPr>
          <p:cNvPr id="123916" name="Text Box 12"/>
          <p:cNvSpPr txBox="1">
            <a:spLocks noChangeArrowheads="1"/>
          </p:cNvSpPr>
          <p:nvPr/>
        </p:nvSpPr>
        <p:spPr bwMode="auto">
          <a:xfrm>
            <a:off x="5943600" y="1371600"/>
            <a:ext cx="18288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i="1">
                <a:solidFill>
                  <a:srgbClr val="FF0000"/>
                </a:solidFill>
              </a:rPr>
              <a:t>读一读，</a:t>
            </a:r>
          </a:p>
          <a:p>
            <a:pPr>
              <a:spcBef>
                <a:spcPct val="50000"/>
              </a:spcBef>
            </a:pPr>
            <a:r>
              <a:rPr lang="zh-CN" altLang="en-US" sz="2400" b="1" i="1">
                <a:solidFill>
                  <a:srgbClr val="FF0000"/>
                </a:solidFill>
              </a:rPr>
              <a:t>找一找。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3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23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2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123907" grpId="0"/>
      <p:bldP spid="123908" grpId="0"/>
      <p:bldP spid="123909" grpId="0"/>
      <p:bldP spid="123910" grpId="0"/>
      <p:bldP spid="123911" grpId="0"/>
      <p:bldP spid="123912" grpId="0"/>
      <p:bldP spid="123913" grpId="0"/>
      <p:bldP spid="123915" grpId="0" animBg="1"/>
      <p:bldP spid="123916" grpId="0"/>
    </p:bldLst>
  </p:timing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中教网4">
  <a:themeElements>
    <a:clrScheme name="中教网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中教网4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中教网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</TotalTime>
  <Words>726</Words>
  <Application>Microsoft Office PowerPoint</Application>
  <PresentationFormat>全屏显示(4:3)</PresentationFormat>
  <Paragraphs>161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Arial Black</vt:lpstr>
      <vt:lpstr>Times New Roman</vt:lpstr>
      <vt:lpstr>华文细黑</vt:lpstr>
      <vt:lpstr>华文中宋</vt:lpstr>
      <vt:lpstr>楷体_GB2312</vt:lpstr>
      <vt:lpstr>幼圆</vt:lpstr>
      <vt:lpstr>自定义设计方案</vt:lpstr>
      <vt:lpstr>1_自定义设计方案</vt:lpstr>
      <vt:lpstr>2_自定义设计方案</vt:lpstr>
      <vt:lpstr>中教网4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List the rules of the Jones family.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user</cp:lastModifiedBy>
  <cp:revision>5</cp:revision>
  <cp:lastPrinted>1601-01-01T00:00:00Z</cp:lastPrinted>
  <dcterms:created xsi:type="dcterms:W3CDTF">1601-01-01T00:00:00Z</dcterms:created>
  <dcterms:modified xsi:type="dcterms:W3CDTF">2015-08-12T02:03:24Z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